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8" r:id="rId2"/>
    <p:sldId id="257" r:id="rId3"/>
    <p:sldId id="258" r:id="rId4"/>
    <p:sldId id="269" r:id="rId5"/>
    <p:sldId id="270" r:id="rId6"/>
    <p:sldId id="271" r:id="rId7"/>
    <p:sldId id="272" r:id="rId8"/>
    <p:sldId id="273" r:id="rId9"/>
    <p:sldId id="274" r:id="rId10"/>
    <p:sldId id="301" r:id="rId11"/>
    <p:sldId id="275" r:id="rId12"/>
    <p:sldId id="276" r:id="rId13"/>
    <p:sldId id="278" r:id="rId14"/>
    <p:sldId id="279" r:id="rId15"/>
    <p:sldId id="277" r:id="rId16"/>
    <p:sldId id="280" r:id="rId17"/>
    <p:sldId id="281" r:id="rId18"/>
    <p:sldId id="282" r:id="rId19"/>
    <p:sldId id="283" r:id="rId20"/>
    <p:sldId id="284" r:id="rId21"/>
    <p:sldId id="285" r:id="rId22"/>
    <p:sldId id="286" r:id="rId23"/>
    <p:sldId id="287" r:id="rId24"/>
    <p:sldId id="288" r:id="rId25"/>
    <p:sldId id="289" r:id="rId26"/>
    <p:sldId id="296" r:id="rId27"/>
    <p:sldId id="297" r:id="rId28"/>
    <p:sldId id="298" r:id="rId29"/>
    <p:sldId id="299" r:id="rId30"/>
    <p:sldId id="300" r:id="rId31"/>
    <p:sldId id="291" r:id="rId32"/>
    <p:sldId id="259" r:id="rId33"/>
    <p:sldId id="260" r:id="rId34"/>
    <p:sldId id="261" r:id="rId35"/>
    <p:sldId id="262" r:id="rId36"/>
    <p:sldId id="263" r:id="rId37"/>
    <p:sldId id="264" r:id="rId38"/>
    <p:sldId id="265" r:id="rId39"/>
    <p:sldId id="267" r:id="rId40"/>
    <p:sldId id="266" r:id="rId41"/>
    <p:sldId id="292" r:id="rId42"/>
    <p:sldId id="302" r:id="rId43"/>
    <p:sldId id="303" r:id="rId44"/>
    <p:sldId id="304" r:id="rId45"/>
    <p:sldId id="305" r:id="rId46"/>
    <p:sldId id="29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B7E6E6-87D3-480F-BD39-6FB21451BA71}">
          <p14:sldIdLst>
            <p14:sldId id="268"/>
            <p14:sldId id="257"/>
            <p14:sldId id="258"/>
            <p14:sldId id="269"/>
            <p14:sldId id="270"/>
            <p14:sldId id="271"/>
            <p14:sldId id="272"/>
            <p14:sldId id="273"/>
            <p14:sldId id="274"/>
            <p14:sldId id="301"/>
            <p14:sldId id="275"/>
            <p14:sldId id="276"/>
            <p14:sldId id="278"/>
            <p14:sldId id="279"/>
            <p14:sldId id="277"/>
            <p14:sldId id="280"/>
            <p14:sldId id="281"/>
            <p14:sldId id="282"/>
            <p14:sldId id="283"/>
            <p14:sldId id="284"/>
            <p14:sldId id="285"/>
            <p14:sldId id="286"/>
            <p14:sldId id="287"/>
            <p14:sldId id="288"/>
            <p14:sldId id="289"/>
            <p14:sldId id="296"/>
            <p14:sldId id="297"/>
            <p14:sldId id="298"/>
            <p14:sldId id="299"/>
            <p14:sldId id="300"/>
            <p14:sldId id="291"/>
            <p14:sldId id="259"/>
            <p14:sldId id="260"/>
            <p14:sldId id="261"/>
            <p14:sldId id="262"/>
            <p14:sldId id="263"/>
            <p14:sldId id="264"/>
            <p14:sldId id="265"/>
            <p14:sldId id="267"/>
            <p14:sldId id="266"/>
            <p14:sldId id="292"/>
            <p14:sldId id="302"/>
            <p14:sldId id="303"/>
            <p14:sldId id="304"/>
            <p14:sldId id="305"/>
            <p14:sldId id="293"/>
          </p14:sldIdLst>
        </p14:section>
        <p14:section name="Untitled Section" id="{143100AD-348B-4CDB-B171-60EE3092976F}">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C8D7DE-38A0-4A11-9BCA-C636F8CD4F09}" v="6" dt="2024-10-18T15:29:02.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104" d="100"/>
          <a:sy n="104" d="100"/>
        </p:scale>
        <p:origin x="79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BFD0DA-965F-41F8-B734-9AA3CF8A49DD}"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B93A69-70FD-4D03-9B82-144F7DE6E35D}" type="slidenum">
              <a:rPr lang="en-US" smtClean="0"/>
              <a:t>‹#›</a:t>
            </a:fld>
            <a:endParaRPr lang="en-US"/>
          </a:p>
        </p:txBody>
      </p:sp>
    </p:spTree>
    <p:extLst>
      <p:ext uri="{BB962C8B-B14F-4D97-AF65-F5344CB8AC3E}">
        <p14:creationId xmlns:p14="http://schemas.microsoft.com/office/powerpoint/2010/main" val="2332009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 'test content' | git hash-object -w –stdin</a:t>
            </a:r>
          </a:p>
          <a:p>
            <a:r>
              <a:rPr lang="en-US" dirty="0"/>
              <a:t>Returns a hash for an object that can then be retrieved from the database with git cat-file –p &lt;sha&gt; (and its type with </a:t>
            </a:r>
            <a:r>
              <a:rPr lang="en-US" b="0" i="0" dirty="0">
                <a:solidFill>
                  <a:srgbClr val="333333"/>
                </a:solidFill>
                <a:effectLst/>
                <a:highlight>
                  <a:srgbClr val="EEEEEE"/>
                </a:highlight>
                <a:latin typeface="Courier New" panose="02070309020205020404" pitchFamily="49" charset="0"/>
              </a:rPr>
              <a:t>git cat-file -t</a:t>
            </a:r>
            <a:r>
              <a:rPr lang="en-US" dirty="0"/>
              <a:t>).</a:t>
            </a:r>
          </a:p>
          <a:p>
            <a:r>
              <a:rPr lang="en-US" b="0" i="0" dirty="0">
                <a:solidFill>
                  <a:srgbClr val="4E443C"/>
                </a:solidFill>
                <a:effectLst/>
                <a:highlight>
                  <a:srgbClr val="FCFCFA"/>
                </a:highlight>
                <a:latin typeface="Arial" panose="020B0604020202020204" pitchFamily="34" charset="0"/>
              </a:rPr>
              <a:t>But remembering the SHA-1 key for each version of your file isn’t practical; plus, you aren’t storing the filename in your system — just the content. This object type is called a </a:t>
            </a:r>
            <a:r>
              <a:rPr lang="en-US" b="1" i="0" dirty="0">
                <a:solidFill>
                  <a:srgbClr val="4E443C"/>
                </a:solidFill>
                <a:effectLst/>
                <a:highlight>
                  <a:srgbClr val="FCFCFA"/>
                </a:highlight>
                <a:latin typeface="Courier"/>
              </a:rPr>
              <a:t>blob</a:t>
            </a:r>
            <a:r>
              <a:rPr lang="en-US" b="0" i="0" dirty="0">
                <a:solidFill>
                  <a:srgbClr val="4E443C"/>
                </a:solidFill>
                <a:effectLst/>
                <a:highlight>
                  <a:srgbClr val="FCFCFA"/>
                </a:highligh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58DB72CE-BE4E-4BED-82D9-47C208C254C5}" type="slidenum">
              <a:rPr lang="en-US" smtClean="0"/>
              <a:t>26</a:t>
            </a:fld>
            <a:endParaRPr lang="en-US"/>
          </a:p>
        </p:txBody>
      </p:sp>
    </p:spTree>
    <p:extLst>
      <p:ext uri="{BB962C8B-B14F-4D97-AF65-F5344CB8AC3E}">
        <p14:creationId xmlns:p14="http://schemas.microsoft.com/office/powerpoint/2010/main" val="2905614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Trees are created by taking the state of a staging area or index. E.g. git update-index --add --</a:t>
            </a:r>
            <a:r>
              <a:rPr lang="en-US" dirty="0" err="1"/>
              <a:t>cacheinfo</a:t>
            </a:r>
            <a:r>
              <a:rPr lang="en-US" dirty="0"/>
              <a:t> 100644 &lt;sha&gt; test.txt; and then </a:t>
            </a:r>
            <a:r>
              <a:rPr lang="en-US" b="0" i="0" dirty="0">
                <a:solidFill>
                  <a:srgbClr val="333333"/>
                </a:solidFill>
                <a:effectLst/>
                <a:highlight>
                  <a:srgbClr val="EEEEEE"/>
                </a:highlight>
                <a:latin typeface="Courier New" panose="02070309020205020404" pitchFamily="49" charset="0"/>
              </a:rPr>
              <a:t>git write-tree. Trees can then be read into the staging area via git read-tree.</a:t>
            </a:r>
            <a:endParaRPr lang="en-US" dirty="0"/>
          </a:p>
        </p:txBody>
      </p:sp>
      <p:sp>
        <p:nvSpPr>
          <p:cNvPr id="4" name="Slide Number Placeholder 3"/>
          <p:cNvSpPr>
            <a:spLocks noGrp="1"/>
          </p:cNvSpPr>
          <p:nvPr>
            <p:ph type="sldNum" sz="quarter" idx="5"/>
          </p:nvPr>
        </p:nvSpPr>
        <p:spPr/>
        <p:txBody>
          <a:bodyPr/>
          <a:lstStyle/>
          <a:p>
            <a:fld id="{58DB72CE-BE4E-4BED-82D9-47C208C254C5}" type="slidenum">
              <a:rPr lang="en-US" smtClean="0"/>
              <a:t>27</a:t>
            </a:fld>
            <a:endParaRPr lang="en-US"/>
          </a:p>
        </p:txBody>
      </p:sp>
    </p:spTree>
    <p:extLst>
      <p:ext uri="{BB962C8B-B14F-4D97-AF65-F5344CB8AC3E}">
        <p14:creationId xmlns:p14="http://schemas.microsoft.com/office/powerpoint/2010/main" val="1973408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EF81F-29AF-ADCC-F865-77D3FEB3E9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6301C2-8CDE-06CF-F24B-783D96BBC0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0086B2-E20A-33B0-DB88-22BDCC4EE88C}"/>
              </a:ext>
            </a:extLst>
          </p:cNvPr>
          <p:cNvSpPr>
            <a:spLocks noGrp="1"/>
          </p:cNvSpPr>
          <p:nvPr>
            <p:ph type="dt" sz="half" idx="10"/>
          </p:nvPr>
        </p:nvSpPr>
        <p:spPr/>
        <p:txBody>
          <a:bodyPr/>
          <a:lstStyle/>
          <a:p>
            <a:fld id="{B592EA79-408A-494E-83CB-75632D938659}" type="datetimeFigureOut">
              <a:rPr lang="en-US" smtClean="0"/>
              <a:t>10/23/2024</a:t>
            </a:fld>
            <a:endParaRPr lang="en-US"/>
          </a:p>
        </p:txBody>
      </p:sp>
      <p:sp>
        <p:nvSpPr>
          <p:cNvPr id="5" name="Footer Placeholder 4">
            <a:extLst>
              <a:ext uri="{FF2B5EF4-FFF2-40B4-BE49-F238E27FC236}">
                <a16:creationId xmlns:a16="http://schemas.microsoft.com/office/drawing/2014/main" id="{0EA52155-EF63-A7A6-63CF-40E9DD13E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DA30F-7B02-9742-2C7D-8B8DE19BD4F7}"/>
              </a:ext>
            </a:extLst>
          </p:cNvPr>
          <p:cNvSpPr>
            <a:spLocks noGrp="1"/>
          </p:cNvSpPr>
          <p:nvPr>
            <p:ph type="sldNum" sz="quarter" idx="12"/>
          </p:nvPr>
        </p:nvSpPr>
        <p:spPr/>
        <p:txBody>
          <a:bodyPr/>
          <a:lstStyle/>
          <a:p>
            <a:fld id="{193A38A3-03E1-4DC3-934F-FC0793E503A0}" type="slidenum">
              <a:rPr lang="en-US" smtClean="0"/>
              <a:t>‹#›</a:t>
            </a:fld>
            <a:endParaRPr lang="en-US"/>
          </a:p>
        </p:txBody>
      </p:sp>
    </p:spTree>
    <p:extLst>
      <p:ext uri="{BB962C8B-B14F-4D97-AF65-F5344CB8AC3E}">
        <p14:creationId xmlns:p14="http://schemas.microsoft.com/office/powerpoint/2010/main" val="4083457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C12D-0F2E-A544-FB59-F3D6FC41F9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0EADC-B3D8-93F7-3379-01931FDFC3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3C4B8-06C9-318C-FD65-FFF50BA14D7F}"/>
              </a:ext>
            </a:extLst>
          </p:cNvPr>
          <p:cNvSpPr>
            <a:spLocks noGrp="1"/>
          </p:cNvSpPr>
          <p:nvPr>
            <p:ph type="dt" sz="half" idx="10"/>
          </p:nvPr>
        </p:nvSpPr>
        <p:spPr/>
        <p:txBody>
          <a:bodyPr/>
          <a:lstStyle/>
          <a:p>
            <a:fld id="{B592EA79-408A-494E-83CB-75632D938659}" type="datetimeFigureOut">
              <a:rPr lang="en-US" smtClean="0"/>
              <a:t>10/23/2024</a:t>
            </a:fld>
            <a:endParaRPr lang="en-US"/>
          </a:p>
        </p:txBody>
      </p:sp>
      <p:sp>
        <p:nvSpPr>
          <p:cNvPr id="5" name="Footer Placeholder 4">
            <a:extLst>
              <a:ext uri="{FF2B5EF4-FFF2-40B4-BE49-F238E27FC236}">
                <a16:creationId xmlns:a16="http://schemas.microsoft.com/office/drawing/2014/main" id="{0CB8577A-AA3E-2015-169D-236222FE0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D940B-0244-4528-127C-116A369FDA99}"/>
              </a:ext>
            </a:extLst>
          </p:cNvPr>
          <p:cNvSpPr>
            <a:spLocks noGrp="1"/>
          </p:cNvSpPr>
          <p:nvPr>
            <p:ph type="sldNum" sz="quarter" idx="12"/>
          </p:nvPr>
        </p:nvSpPr>
        <p:spPr/>
        <p:txBody>
          <a:bodyPr/>
          <a:lstStyle/>
          <a:p>
            <a:fld id="{193A38A3-03E1-4DC3-934F-FC0793E503A0}" type="slidenum">
              <a:rPr lang="en-US" smtClean="0"/>
              <a:t>‹#›</a:t>
            </a:fld>
            <a:endParaRPr lang="en-US"/>
          </a:p>
        </p:txBody>
      </p:sp>
    </p:spTree>
    <p:extLst>
      <p:ext uri="{BB962C8B-B14F-4D97-AF65-F5344CB8AC3E}">
        <p14:creationId xmlns:p14="http://schemas.microsoft.com/office/powerpoint/2010/main" val="4084845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F97B01-C5CE-4650-C38C-66BB863C28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E04352-C376-077A-732C-86A6FC7A82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CE43D7-75BA-E407-22CC-F1B74029EC48}"/>
              </a:ext>
            </a:extLst>
          </p:cNvPr>
          <p:cNvSpPr>
            <a:spLocks noGrp="1"/>
          </p:cNvSpPr>
          <p:nvPr>
            <p:ph type="dt" sz="half" idx="10"/>
          </p:nvPr>
        </p:nvSpPr>
        <p:spPr/>
        <p:txBody>
          <a:bodyPr/>
          <a:lstStyle/>
          <a:p>
            <a:fld id="{B592EA79-408A-494E-83CB-75632D938659}" type="datetimeFigureOut">
              <a:rPr lang="en-US" smtClean="0"/>
              <a:t>10/23/2024</a:t>
            </a:fld>
            <a:endParaRPr lang="en-US"/>
          </a:p>
        </p:txBody>
      </p:sp>
      <p:sp>
        <p:nvSpPr>
          <p:cNvPr id="5" name="Footer Placeholder 4">
            <a:extLst>
              <a:ext uri="{FF2B5EF4-FFF2-40B4-BE49-F238E27FC236}">
                <a16:creationId xmlns:a16="http://schemas.microsoft.com/office/drawing/2014/main" id="{2694F3F7-B8DA-BC73-7CFB-622447B1D6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56C145-1CCA-50A8-B2A9-0B64859632BA}"/>
              </a:ext>
            </a:extLst>
          </p:cNvPr>
          <p:cNvSpPr>
            <a:spLocks noGrp="1"/>
          </p:cNvSpPr>
          <p:nvPr>
            <p:ph type="sldNum" sz="quarter" idx="12"/>
          </p:nvPr>
        </p:nvSpPr>
        <p:spPr/>
        <p:txBody>
          <a:bodyPr/>
          <a:lstStyle/>
          <a:p>
            <a:fld id="{193A38A3-03E1-4DC3-934F-FC0793E503A0}" type="slidenum">
              <a:rPr lang="en-US" smtClean="0"/>
              <a:t>‹#›</a:t>
            </a:fld>
            <a:endParaRPr lang="en-US"/>
          </a:p>
        </p:txBody>
      </p:sp>
    </p:spTree>
    <p:extLst>
      <p:ext uri="{BB962C8B-B14F-4D97-AF65-F5344CB8AC3E}">
        <p14:creationId xmlns:p14="http://schemas.microsoft.com/office/powerpoint/2010/main" val="2058009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377E-5790-C112-413E-AC553ED2CE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1EC582-D97F-3658-B347-51B8D52835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B6E0A-5C84-E1E6-FCD7-07C6C1766E4B}"/>
              </a:ext>
            </a:extLst>
          </p:cNvPr>
          <p:cNvSpPr>
            <a:spLocks noGrp="1"/>
          </p:cNvSpPr>
          <p:nvPr>
            <p:ph type="dt" sz="half" idx="10"/>
          </p:nvPr>
        </p:nvSpPr>
        <p:spPr/>
        <p:txBody>
          <a:bodyPr/>
          <a:lstStyle/>
          <a:p>
            <a:fld id="{B592EA79-408A-494E-83CB-75632D938659}" type="datetimeFigureOut">
              <a:rPr lang="en-US" smtClean="0"/>
              <a:t>10/23/2024</a:t>
            </a:fld>
            <a:endParaRPr lang="en-US"/>
          </a:p>
        </p:txBody>
      </p:sp>
      <p:sp>
        <p:nvSpPr>
          <p:cNvPr id="5" name="Footer Placeholder 4">
            <a:extLst>
              <a:ext uri="{FF2B5EF4-FFF2-40B4-BE49-F238E27FC236}">
                <a16:creationId xmlns:a16="http://schemas.microsoft.com/office/drawing/2014/main" id="{22080A0C-6B41-D5A6-BE4A-9B934FE5F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2AADF4-CA21-C664-DE65-51C5C78DE2C3}"/>
              </a:ext>
            </a:extLst>
          </p:cNvPr>
          <p:cNvSpPr>
            <a:spLocks noGrp="1"/>
          </p:cNvSpPr>
          <p:nvPr>
            <p:ph type="sldNum" sz="quarter" idx="12"/>
          </p:nvPr>
        </p:nvSpPr>
        <p:spPr/>
        <p:txBody>
          <a:bodyPr/>
          <a:lstStyle/>
          <a:p>
            <a:fld id="{193A38A3-03E1-4DC3-934F-FC0793E503A0}" type="slidenum">
              <a:rPr lang="en-US" smtClean="0"/>
              <a:t>‹#›</a:t>
            </a:fld>
            <a:endParaRPr lang="en-US"/>
          </a:p>
        </p:txBody>
      </p:sp>
    </p:spTree>
    <p:extLst>
      <p:ext uri="{BB962C8B-B14F-4D97-AF65-F5344CB8AC3E}">
        <p14:creationId xmlns:p14="http://schemas.microsoft.com/office/powerpoint/2010/main" val="380293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07E7-5C37-1A96-F0A4-947650028E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D2279F-111C-26E0-44B9-A20AB3140D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7F350B-952D-A6A3-2C81-2D3C5AB8EE61}"/>
              </a:ext>
            </a:extLst>
          </p:cNvPr>
          <p:cNvSpPr>
            <a:spLocks noGrp="1"/>
          </p:cNvSpPr>
          <p:nvPr>
            <p:ph type="dt" sz="half" idx="10"/>
          </p:nvPr>
        </p:nvSpPr>
        <p:spPr/>
        <p:txBody>
          <a:bodyPr/>
          <a:lstStyle/>
          <a:p>
            <a:fld id="{B592EA79-408A-494E-83CB-75632D938659}" type="datetimeFigureOut">
              <a:rPr lang="en-US" smtClean="0"/>
              <a:t>10/23/2024</a:t>
            </a:fld>
            <a:endParaRPr lang="en-US"/>
          </a:p>
        </p:txBody>
      </p:sp>
      <p:sp>
        <p:nvSpPr>
          <p:cNvPr id="5" name="Footer Placeholder 4">
            <a:extLst>
              <a:ext uri="{FF2B5EF4-FFF2-40B4-BE49-F238E27FC236}">
                <a16:creationId xmlns:a16="http://schemas.microsoft.com/office/drawing/2014/main" id="{E1C9ABB9-17F4-C539-F054-572167D1C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5AEDBA-7BE4-EFA8-AEF2-1EF45B675484}"/>
              </a:ext>
            </a:extLst>
          </p:cNvPr>
          <p:cNvSpPr>
            <a:spLocks noGrp="1"/>
          </p:cNvSpPr>
          <p:nvPr>
            <p:ph type="sldNum" sz="quarter" idx="12"/>
          </p:nvPr>
        </p:nvSpPr>
        <p:spPr/>
        <p:txBody>
          <a:bodyPr/>
          <a:lstStyle/>
          <a:p>
            <a:fld id="{193A38A3-03E1-4DC3-934F-FC0793E503A0}" type="slidenum">
              <a:rPr lang="en-US" smtClean="0"/>
              <a:t>‹#›</a:t>
            </a:fld>
            <a:endParaRPr lang="en-US"/>
          </a:p>
        </p:txBody>
      </p:sp>
    </p:spTree>
    <p:extLst>
      <p:ext uri="{BB962C8B-B14F-4D97-AF65-F5344CB8AC3E}">
        <p14:creationId xmlns:p14="http://schemas.microsoft.com/office/powerpoint/2010/main" val="395320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B2AF-2252-6F41-1FA6-D5E52F7DCE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9D257-5B2E-ED5D-BA12-BB0F5A45A8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239C0F-68FA-C23A-D792-04FE99B2F2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EDC322-2500-69B2-A461-A0F75AEB437D}"/>
              </a:ext>
            </a:extLst>
          </p:cNvPr>
          <p:cNvSpPr>
            <a:spLocks noGrp="1"/>
          </p:cNvSpPr>
          <p:nvPr>
            <p:ph type="dt" sz="half" idx="10"/>
          </p:nvPr>
        </p:nvSpPr>
        <p:spPr/>
        <p:txBody>
          <a:bodyPr/>
          <a:lstStyle/>
          <a:p>
            <a:fld id="{B592EA79-408A-494E-83CB-75632D938659}" type="datetimeFigureOut">
              <a:rPr lang="en-US" smtClean="0"/>
              <a:t>10/23/2024</a:t>
            </a:fld>
            <a:endParaRPr lang="en-US"/>
          </a:p>
        </p:txBody>
      </p:sp>
      <p:sp>
        <p:nvSpPr>
          <p:cNvPr id="6" name="Footer Placeholder 5">
            <a:extLst>
              <a:ext uri="{FF2B5EF4-FFF2-40B4-BE49-F238E27FC236}">
                <a16:creationId xmlns:a16="http://schemas.microsoft.com/office/drawing/2014/main" id="{C9FFA884-2BF1-66DF-1AF3-9D18CC07C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4460AA-3170-C66A-87B7-417A8C1D8518}"/>
              </a:ext>
            </a:extLst>
          </p:cNvPr>
          <p:cNvSpPr>
            <a:spLocks noGrp="1"/>
          </p:cNvSpPr>
          <p:nvPr>
            <p:ph type="sldNum" sz="quarter" idx="12"/>
          </p:nvPr>
        </p:nvSpPr>
        <p:spPr/>
        <p:txBody>
          <a:bodyPr/>
          <a:lstStyle/>
          <a:p>
            <a:fld id="{193A38A3-03E1-4DC3-934F-FC0793E503A0}" type="slidenum">
              <a:rPr lang="en-US" smtClean="0"/>
              <a:t>‹#›</a:t>
            </a:fld>
            <a:endParaRPr lang="en-US"/>
          </a:p>
        </p:txBody>
      </p:sp>
    </p:spTree>
    <p:extLst>
      <p:ext uri="{BB962C8B-B14F-4D97-AF65-F5344CB8AC3E}">
        <p14:creationId xmlns:p14="http://schemas.microsoft.com/office/powerpoint/2010/main" val="36281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8C19D-97FB-B13A-1B0D-1AF0485D97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ACF8EB-B53B-7A6C-EA75-847BCD9167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AA040B-0854-FDA5-D5C5-5BB50ECA58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5EB6ED-159E-8CE6-D428-06422E2035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DE34D3-9327-D6D7-950A-B1CA8FC409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17CBAD-4EB0-9C81-2A0B-44D94AA3ECB8}"/>
              </a:ext>
            </a:extLst>
          </p:cNvPr>
          <p:cNvSpPr>
            <a:spLocks noGrp="1"/>
          </p:cNvSpPr>
          <p:nvPr>
            <p:ph type="dt" sz="half" idx="10"/>
          </p:nvPr>
        </p:nvSpPr>
        <p:spPr/>
        <p:txBody>
          <a:bodyPr/>
          <a:lstStyle/>
          <a:p>
            <a:fld id="{B592EA79-408A-494E-83CB-75632D938659}" type="datetimeFigureOut">
              <a:rPr lang="en-US" smtClean="0"/>
              <a:t>10/23/2024</a:t>
            </a:fld>
            <a:endParaRPr lang="en-US"/>
          </a:p>
        </p:txBody>
      </p:sp>
      <p:sp>
        <p:nvSpPr>
          <p:cNvPr id="8" name="Footer Placeholder 7">
            <a:extLst>
              <a:ext uri="{FF2B5EF4-FFF2-40B4-BE49-F238E27FC236}">
                <a16:creationId xmlns:a16="http://schemas.microsoft.com/office/drawing/2014/main" id="{400F95B6-B24D-C24D-38C8-4FF4D54ED4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9D0DEB-638C-4154-ABEB-EDC000C8ECBC}"/>
              </a:ext>
            </a:extLst>
          </p:cNvPr>
          <p:cNvSpPr>
            <a:spLocks noGrp="1"/>
          </p:cNvSpPr>
          <p:nvPr>
            <p:ph type="sldNum" sz="quarter" idx="12"/>
          </p:nvPr>
        </p:nvSpPr>
        <p:spPr/>
        <p:txBody>
          <a:bodyPr/>
          <a:lstStyle/>
          <a:p>
            <a:fld id="{193A38A3-03E1-4DC3-934F-FC0793E503A0}" type="slidenum">
              <a:rPr lang="en-US" smtClean="0"/>
              <a:t>‹#›</a:t>
            </a:fld>
            <a:endParaRPr lang="en-US"/>
          </a:p>
        </p:txBody>
      </p:sp>
    </p:spTree>
    <p:extLst>
      <p:ext uri="{BB962C8B-B14F-4D97-AF65-F5344CB8AC3E}">
        <p14:creationId xmlns:p14="http://schemas.microsoft.com/office/powerpoint/2010/main" val="3624554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76A-6180-7B61-E4B4-2A6DBE2373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96F048-1261-AE4C-DA9C-832DCBBBF4DF}"/>
              </a:ext>
            </a:extLst>
          </p:cNvPr>
          <p:cNvSpPr>
            <a:spLocks noGrp="1"/>
          </p:cNvSpPr>
          <p:nvPr>
            <p:ph type="dt" sz="half" idx="10"/>
          </p:nvPr>
        </p:nvSpPr>
        <p:spPr/>
        <p:txBody>
          <a:bodyPr/>
          <a:lstStyle/>
          <a:p>
            <a:fld id="{B592EA79-408A-494E-83CB-75632D938659}" type="datetimeFigureOut">
              <a:rPr lang="en-US" smtClean="0"/>
              <a:t>10/23/2024</a:t>
            </a:fld>
            <a:endParaRPr lang="en-US"/>
          </a:p>
        </p:txBody>
      </p:sp>
      <p:sp>
        <p:nvSpPr>
          <p:cNvPr id="4" name="Footer Placeholder 3">
            <a:extLst>
              <a:ext uri="{FF2B5EF4-FFF2-40B4-BE49-F238E27FC236}">
                <a16:creationId xmlns:a16="http://schemas.microsoft.com/office/drawing/2014/main" id="{125ED63F-2E6E-1F27-1960-1EB5BD380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FB5814-7B3C-6130-E14F-FB7A5C55E404}"/>
              </a:ext>
            </a:extLst>
          </p:cNvPr>
          <p:cNvSpPr>
            <a:spLocks noGrp="1"/>
          </p:cNvSpPr>
          <p:nvPr>
            <p:ph type="sldNum" sz="quarter" idx="12"/>
          </p:nvPr>
        </p:nvSpPr>
        <p:spPr/>
        <p:txBody>
          <a:bodyPr/>
          <a:lstStyle/>
          <a:p>
            <a:fld id="{193A38A3-03E1-4DC3-934F-FC0793E503A0}" type="slidenum">
              <a:rPr lang="en-US" smtClean="0"/>
              <a:t>‹#›</a:t>
            </a:fld>
            <a:endParaRPr lang="en-US"/>
          </a:p>
        </p:txBody>
      </p:sp>
    </p:spTree>
    <p:extLst>
      <p:ext uri="{BB962C8B-B14F-4D97-AF65-F5344CB8AC3E}">
        <p14:creationId xmlns:p14="http://schemas.microsoft.com/office/powerpoint/2010/main" val="1898344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1F79C9-A6B8-1D04-FD96-547E2501C2D8}"/>
              </a:ext>
            </a:extLst>
          </p:cNvPr>
          <p:cNvSpPr>
            <a:spLocks noGrp="1"/>
          </p:cNvSpPr>
          <p:nvPr>
            <p:ph type="dt" sz="half" idx="10"/>
          </p:nvPr>
        </p:nvSpPr>
        <p:spPr/>
        <p:txBody>
          <a:bodyPr/>
          <a:lstStyle/>
          <a:p>
            <a:fld id="{B592EA79-408A-494E-83CB-75632D938659}" type="datetimeFigureOut">
              <a:rPr lang="en-US" smtClean="0"/>
              <a:t>10/23/2024</a:t>
            </a:fld>
            <a:endParaRPr lang="en-US"/>
          </a:p>
        </p:txBody>
      </p:sp>
      <p:sp>
        <p:nvSpPr>
          <p:cNvPr id="3" name="Footer Placeholder 2">
            <a:extLst>
              <a:ext uri="{FF2B5EF4-FFF2-40B4-BE49-F238E27FC236}">
                <a16:creationId xmlns:a16="http://schemas.microsoft.com/office/drawing/2014/main" id="{12E9EE95-C992-9F6D-508D-B3CFC962B7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F7D487-7DA9-C473-851C-21286DF5C2C1}"/>
              </a:ext>
            </a:extLst>
          </p:cNvPr>
          <p:cNvSpPr>
            <a:spLocks noGrp="1"/>
          </p:cNvSpPr>
          <p:nvPr>
            <p:ph type="sldNum" sz="quarter" idx="12"/>
          </p:nvPr>
        </p:nvSpPr>
        <p:spPr/>
        <p:txBody>
          <a:bodyPr/>
          <a:lstStyle/>
          <a:p>
            <a:fld id="{193A38A3-03E1-4DC3-934F-FC0793E503A0}" type="slidenum">
              <a:rPr lang="en-US" smtClean="0"/>
              <a:t>‹#›</a:t>
            </a:fld>
            <a:endParaRPr lang="en-US"/>
          </a:p>
        </p:txBody>
      </p:sp>
    </p:spTree>
    <p:extLst>
      <p:ext uri="{BB962C8B-B14F-4D97-AF65-F5344CB8AC3E}">
        <p14:creationId xmlns:p14="http://schemas.microsoft.com/office/powerpoint/2010/main" val="3933605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29B79-559B-C46F-1333-E787702EF6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949F35-4C83-B4EA-2442-3E1841F63E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93C9AE-ADB4-D79C-B691-873DB0D69D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E3F911-1E1E-DEC1-795B-70155A55189F}"/>
              </a:ext>
            </a:extLst>
          </p:cNvPr>
          <p:cNvSpPr>
            <a:spLocks noGrp="1"/>
          </p:cNvSpPr>
          <p:nvPr>
            <p:ph type="dt" sz="half" idx="10"/>
          </p:nvPr>
        </p:nvSpPr>
        <p:spPr/>
        <p:txBody>
          <a:bodyPr/>
          <a:lstStyle/>
          <a:p>
            <a:fld id="{B592EA79-408A-494E-83CB-75632D938659}" type="datetimeFigureOut">
              <a:rPr lang="en-US" smtClean="0"/>
              <a:t>10/23/2024</a:t>
            </a:fld>
            <a:endParaRPr lang="en-US"/>
          </a:p>
        </p:txBody>
      </p:sp>
      <p:sp>
        <p:nvSpPr>
          <p:cNvPr id="6" name="Footer Placeholder 5">
            <a:extLst>
              <a:ext uri="{FF2B5EF4-FFF2-40B4-BE49-F238E27FC236}">
                <a16:creationId xmlns:a16="http://schemas.microsoft.com/office/drawing/2014/main" id="{605C25CB-9B70-8768-5A18-A0FEC0F125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A27C08-240F-0BF7-540B-834958580812}"/>
              </a:ext>
            </a:extLst>
          </p:cNvPr>
          <p:cNvSpPr>
            <a:spLocks noGrp="1"/>
          </p:cNvSpPr>
          <p:nvPr>
            <p:ph type="sldNum" sz="quarter" idx="12"/>
          </p:nvPr>
        </p:nvSpPr>
        <p:spPr/>
        <p:txBody>
          <a:bodyPr/>
          <a:lstStyle/>
          <a:p>
            <a:fld id="{193A38A3-03E1-4DC3-934F-FC0793E503A0}" type="slidenum">
              <a:rPr lang="en-US" smtClean="0"/>
              <a:t>‹#›</a:t>
            </a:fld>
            <a:endParaRPr lang="en-US"/>
          </a:p>
        </p:txBody>
      </p:sp>
    </p:spTree>
    <p:extLst>
      <p:ext uri="{BB962C8B-B14F-4D97-AF65-F5344CB8AC3E}">
        <p14:creationId xmlns:p14="http://schemas.microsoft.com/office/powerpoint/2010/main" val="3952240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FFE1C-C2A8-F00D-A2D5-D4488AE1D0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3BA8F1-A29C-B338-7E58-611AE713A1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8E6A71-12F0-4A9C-A249-09DB6EBD1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C8D356-95BE-9379-3ADD-E13CE83D87D6}"/>
              </a:ext>
            </a:extLst>
          </p:cNvPr>
          <p:cNvSpPr>
            <a:spLocks noGrp="1"/>
          </p:cNvSpPr>
          <p:nvPr>
            <p:ph type="dt" sz="half" idx="10"/>
          </p:nvPr>
        </p:nvSpPr>
        <p:spPr/>
        <p:txBody>
          <a:bodyPr/>
          <a:lstStyle/>
          <a:p>
            <a:fld id="{B592EA79-408A-494E-83CB-75632D938659}" type="datetimeFigureOut">
              <a:rPr lang="en-US" smtClean="0"/>
              <a:t>10/23/2024</a:t>
            </a:fld>
            <a:endParaRPr lang="en-US"/>
          </a:p>
        </p:txBody>
      </p:sp>
      <p:sp>
        <p:nvSpPr>
          <p:cNvPr id="6" name="Footer Placeholder 5">
            <a:extLst>
              <a:ext uri="{FF2B5EF4-FFF2-40B4-BE49-F238E27FC236}">
                <a16:creationId xmlns:a16="http://schemas.microsoft.com/office/drawing/2014/main" id="{E39215B3-6887-0934-9A38-836407D35B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2E6920-21FF-9BC7-B8C5-BD337539A3FE}"/>
              </a:ext>
            </a:extLst>
          </p:cNvPr>
          <p:cNvSpPr>
            <a:spLocks noGrp="1"/>
          </p:cNvSpPr>
          <p:nvPr>
            <p:ph type="sldNum" sz="quarter" idx="12"/>
          </p:nvPr>
        </p:nvSpPr>
        <p:spPr/>
        <p:txBody>
          <a:bodyPr/>
          <a:lstStyle/>
          <a:p>
            <a:fld id="{193A38A3-03E1-4DC3-934F-FC0793E503A0}" type="slidenum">
              <a:rPr lang="en-US" smtClean="0"/>
              <a:t>‹#›</a:t>
            </a:fld>
            <a:endParaRPr lang="en-US"/>
          </a:p>
        </p:txBody>
      </p:sp>
    </p:spTree>
    <p:extLst>
      <p:ext uri="{BB962C8B-B14F-4D97-AF65-F5344CB8AC3E}">
        <p14:creationId xmlns:p14="http://schemas.microsoft.com/office/powerpoint/2010/main" val="2438803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0342A5-9AAA-BA58-C356-A3E49A722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2DFEEF-AB4F-F4BD-59AD-6BB66CE12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57C67-00EB-87E4-EF87-895F2667D5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92EA79-408A-494E-83CB-75632D938659}" type="datetimeFigureOut">
              <a:rPr lang="en-US" smtClean="0"/>
              <a:t>10/23/2024</a:t>
            </a:fld>
            <a:endParaRPr lang="en-US"/>
          </a:p>
        </p:txBody>
      </p:sp>
      <p:sp>
        <p:nvSpPr>
          <p:cNvPr id="5" name="Footer Placeholder 4">
            <a:extLst>
              <a:ext uri="{FF2B5EF4-FFF2-40B4-BE49-F238E27FC236}">
                <a16:creationId xmlns:a16="http://schemas.microsoft.com/office/drawing/2014/main" id="{2A184E36-6393-1772-6BC4-A1E3CBD0D7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570E87B-B4D5-3F31-5F5B-D13C7795A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3A38A3-03E1-4DC3-934F-FC0793E503A0}" type="slidenum">
              <a:rPr lang="en-US" smtClean="0"/>
              <a:t>‹#›</a:t>
            </a:fld>
            <a:endParaRPr lang="en-US"/>
          </a:p>
        </p:txBody>
      </p:sp>
    </p:spTree>
    <p:extLst>
      <p:ext uri="{BB962C8B-B14F-4D97-AF65-F5344CB8AC3E}">
        <p14:creationId xmlns:p14="http://schemas.microsoft.com/office/powerpoint/2010/main" val="2267114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5C69-4416-8178-9A57-5AA4D0583214}"/>
              </a:ext>
            </a:extLst>
          </p:cNvPr>
          <p:cNvSpPr>
            <a:spLocks noGrp="1"/>
          </p:cNvSpPr>
          <p:nvPr>
            <p:ph type="ctrTitle"/>
          </p:nvPr>
        </p:nvSpPr>
        <p:spPr/>
        <p:txBody>
          <a:bodyPr/>
          <a:lstStyle/>
          <a:p>
            <a:r>
              <a:rPr lang="en-US" dirty="0"/>
              <a:t>Principles of the Software Design</a:t>
            </a:r>
          </a:p>
        </p:txBody>
      </p:sp>
      <p:sp>
        <p:nvSpPr>
          <p:cNvPr id="3" name="Subtitle 2">
            <a:extLst>
              <a:ext uri="{FF2B5EF4-FFF2-40B4-BE49-F238E27FC236}">
                <a16:creationId xmlns:a16="http://schemas.microsoft.com/office/drawing/2014/main" id="{8DDD835A-2489-5F0F-8B7B-3BBD963D345E}"/>
              </a:ext>
            </a:extLst>
          </p:cNvPr>
          <p:cNvSpPr>
            <a:spLocks noGrp="1"/>
          </p:cNvSpPr>
          <p:nvPr>
            <p:ph type="subTitle" idx="1"/>
          </p:nvPr>
        </p:nvSpPr>
        <p:spPr/>
        <p:txBody>
          <a:bodyPr>
            <a:normAutofit lnSpcReduction="10000"/>
          </a:bodyPr>
          <a:lstStyle/>
          <a:p>
            <a:r>
              <a:rPr lang="en-US" dirty="0"/>
              <a:t>Course for Armenian-French University</a:t>
            </a:r>
          </a:p>
          <a:p>
            <a:endParaRPr lang="en-US" dirty="0"/>
          </a:p>
          <a:p>
            <a:r>
              <a:rPr lang="en-US" dirty="0"/>
              <a:t>Areg Melik-Adamyan</a:t>
            </a:r>
          </a:p>
          <a:p>
            <a:r>
              <a:rPr lang="en-US" dirty="0"/>
              <a:t>Petr Kurapov</a:t>
            </a:r>
          </a:p>
        </p:txBody>
      </p:sp>
    </p:spTree>
    <p:extLst>
      <p:ext uri="{BB962C8B-B14F-4D97-AF65-F5344CB8AC3E}">
        <p14:creationId xmlns:p14="http://schemas.microsoft.com/office/powerpoint/2010/main" val="288453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F040-45CF-E3D6-A27A-E529C6218056}"/>
              </a:ext>
            </a:extLst>
          </p:cNvPr>
          <p:cNvSpPr>
            <a:spLocks noGrp="1"/>
          </p:cNvSpPr>
          <p:nvPr>
            <p:ph type="title"/>
          </p:nvPr>
        </p:nvSpPr>
        <p:spPr/>
        <p:txBody>
          <a:bodyPr/>
          <a:lstStyle/>
          <a:p>
            <a:r>
              <a:rPr lang="en-US" dirty="0"/>
              <a:t>Architecture - Software</a:t>
            </a:r>
          </a:p>
        </p:txBody>
      </p:sp>
      <p:sp>
        <p:nvSpPr>
          <p:cNvPr id="5" name="TextBox 4">
            <a:extLst>
              <a:ext uri="{FF2B5EF4-FFF2-40B4-BE49-F238E27FC236}">
                <a16:creationId xmlns:a16="http://schemas.microsoft.com/office/drawing/2014/main" id="{199694AE-5F11-7133-6725-237844868CE0}"/>
              </a:ext>
            </a:extLst>
          </p:cNvPr>
          <p:cNvSpPr txBox="1"/>
          <p:nvPr/>
        </p:nvSpPr>
        <p:spPr>
          <a:xfrm>
            <a:off x="4196360" y="5768123"/>
            <a:ext cx="6095234" cy="369332"/>
          </a:xfrm>
          <a:prstGeom prst="rect">
            <a:avLst/>
          </a:prstGeom>
          <a:noFill/>
        </p:spPr>
        <p:txBody>
          <a:bodyPr wrap="square">
            <a:spAutoFit/>
          </a:bodyPr>
          <a:lstStyle/>
          <a:p>
            <a:r>
              <a:rPr lang="en-US" dirty="0"/>
              <a:t>https://pytorch.org/get-started/pytorch-2.0/</a:t>
            </a:r>
          </a:p>
        </p:txBody>
      </p:sp>
      <p:pic>
        <p:nvPicPr>
          <p:cNvPr id="1026" name="Picture 2">
            <a:extLst>
              <a:ext uri="{FF2B5EF4-FFF2-40B4-BE49-F238E27FC236}">
                <a16:creationId xmlns:a16="http://schemas.microsoft.com/office/drawing/2014/main" id="{B622A682-A01B-B2F3-A00E-6388431D7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595" y="1972141"/>
            <a:ext cx="5359847" cy="3756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6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DBF8C-7DFD-17C6-B741-8F94A30C507B}"/>
              </a:ext>
            </a:extLst>
          </p:cNvPr>
          <p:cNvSpPr>
            <a:spLocks noGrp="1"/>
          </p:cNvSpPr>
          <p:nvPr>
            <p:ph type="title"/>
          </p:nvPr>
        </p:nvSpPr>
        <p:spPr/>
        <p:txBody>
          <a:bodyPr/>
          <a:lstStyle/>
          <a:p>
            <a:r>
              <a:rPr lang="en-US" dirty="0"/>
              <a:t>Architecture – Software </a:t>
            </a:r>
          </a:p>
        </p:txBody>
      </p:sp>
      <p:sp>
        <p:nvSpPr>
          <p:cNvPr id="3" name="Content Placeholder 2">
            <a:extLst>
              <a:ext uri="{FF2B5EF4-FFF2-40B4-BE49-F238E27FC236}">
                <a16:creationId xmlns:a16="http://schemas.microsoft.com/office/drawing/2014/main" id="{68F06148-C2DB-97F9-F6C2-56E74EDDD72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073F959-DE3A-87E7-D1B7-FD9F94472654}"/>
              </a:ext>
            </a:extLst>
          </p:cNvPr>
          <p:cNvPicPr>
            <a:picLocks noChangeAspect="1"/>
          </p:cNvPicPr>
          <p:nvPr/>
        </p:nvPicPr>
        <p:blipFill>
          <a:blip r:embed="rId2"/>
          <a:stretch>
            <a:fillRect/>
          </a:stretch>
        </p:blipFill>
        <p:spPr>
          <a:xfrm>
            <a:off x="0" y="1563149"/>
            <a:ext cx="12192000" cy="5027102"/>
          </a:xfrm>
          <a:prstGeom prst="rect">
            <a:avLst/>
          </a:prstGeom>
        </p:spPr>
      </p:pic>
    </p:spTree>
    <p:extLst>
      <p:ext uri="{BB962C8B-B14F-4D97-AF65-F5344CB8AC3E}">
        <p14:creationId xmlns:p14="http://schemas.microsoft.com/office/powerpoint/2010/main" val="2715205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E852-3168-602B-BE3C-17BED4D6231F}"/>
              </a:ext>
            </a:extLst>
          </p:cNvPr>
          <p:cNvSpPr>
            <a:spLocks noGrp="1"/>
          </p:cNvSpPr>
          <p:nvPr>
            <p:ph type="title"/>
          </p:nvPr>
        </p:nvSpPr>
        <p:spPr/>
        <p:txBody>
          <a:bodyPr/>
          <a:lstStyle/>
          <a:p>
            <a:r>
              <a:rPr lang="en-US" dirty="0"/>
              <a:t>Design Sequence</a:t>
            </a:r>
          </a:p>
        </p:txBody>
      </p:sp>
      <p:sp>
        <p:nvSpPr>
          <p:cNvPr id="3" name="Content Placeholder 2">
            <a:extLst>
              <a:ext uri="{FF2B5EF4-FFF2-40B4-BE49-F238E27FC236}">
                <a16:creationId xmlns:a16="http://schemas.microsoft.com/office/drawing/2014/main" id="{08A130E2-168D-3B52-3DAF-1C618027F0BF}"/>
              </a:ext>
            </a:extLst>
          </p:cNvPr>
          <p:cNvSpPr>
            <a:spLocks noGrp="1"/>
          </p:cNvSpPr>
          <p:nvPr>
            <p:ph idx="1"/>
          </p:nvPr>
        </p:nvSpPr>
        <p:spPr>
          <a:xfrm>
            <a:off x="838200" y="1825625"/>
            <a:ext cx="5556250" cy="4351338"/>
          </a:xfrm>
        </p:spPr>
        <p:txBody>
          <a:bodyPr/>
          <a:lstStyle/>
          <a:p>
            <a:r>
              <a:rPr lang="en-US" dirty="0"/>
              <a:t>In design, you know the functions you want and try to create the form to deliver the function(s)</a:t>
            </a:r>
          </a:p>
          <a:p>
            <a:endParaRPr lang="en-US" dirty="0"/>
          </a:p>
          <a:p>
            <a:r>
              <a:rPr lang="en-US" dirty="0"/>
              <a:t>In Design (naïve approach) </a:t>
            </a:r>
          </a:p>
          <a:p>
            <a:pPr lvl="1"/>
            <a:r>
              <a:rPr lang="en-US" dirty="0"/>
              <a:t>Define externally delivered function, create concept, break down functions (“functional decomposition”), define subsystems</a:t>
            </a:r>
          </a:p>
        </p:txBody>
      </p:sp>
      <p:pic>
        <p:nvPicPr>
          <p:cNvPr id="5" name="Picture 4">
            <a:extLst>
              <a:ext uri="{FF2B5EF4-FFF2-40B4-BE49-F238E27FC236}">
                <a16:creationId xmlns:a16="http://schemas.microsoft.com/office/drawing/2014/main" id="{F652F31F-960C-7ED5-C8FF-6BB7EB3FE835}"/>
              </a:ext>
            </a:extLst>
          </p:cNvPr>
          <p:cNvPicPr>
            <a:picLocks noChangeAspect="1"/>
          </p:cNvPicPr>
          <p:nvPr/>
        </p:nvPicPr>
        <p:blipFill>
          <a:blip r:embed="rId2"/>
          <a:stretch>
            <a:fillRect/>
          </a:stretch>
        </p:blipFill>
        <p:spPr>
          <a:xfrm>
            <a:off x="6096000" y="1928404"/>
            <a:ext cx="5971407" cy="4145780"/>
          </a:xfrm>
          <a:prstGeom prst="rect">
            <a:avLst/>
          </a:prstGeom>
        </p:spPr>
      </p:pic>
    </p:spTree>
    <p:extLst>
      <p:ext uri="{BB962C8B-B14F-4D97-AF65-F5344CB8AC3E}">
        <p14:creationId xmlns:p14="http://schemas.microsoft.com/office/powerpoint/2010/main" val="771805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E9DFA-7259-600F-8A68-105361BB8DD0}"/>
              </a:ext>
            </a:extLst>
          </p:cNvPr>
          <p:cNvSpPr>
            <a:spLocks noGrp="1"/>
          </p:cNvSpPr>
          <p:nvPr>
            <p:ph type="title"/>
          </p:nvPr>
        </p:nvSpPr>
        <p:spPr/>
        <p:txBody>
          <a:bodyPr/>
          <a:lstStyle/>
          <a:p>
            <a:r>
              <a:rPr lang="en-US" dirty="0"/>
              <a:t>Concept</a:t>
            </a:r>
          </a:p>
        </p:txBody>
      </p:sp>
      <p:sp>
        <p:nvSpPr>
          <p:cNvPr id="3" name="Content Placeholder 2">
            <a:extLst>
              <a:ext uri="{FF2B5EF4-FFF2-40B4-BE49-F238E27FC236}">
                <a16:creationId xmlns:a16="http://schemas.microsoft.com/office/drawing/2014/main" id="{F3393FCC-FD9E-F002-87D5-7E53BD17B1BD}"/>
              </a:ext>
            </a:extLst>
          </p:cNvPr>
          <p:cNvSpPr>
            <a:spLocks noGrp="1"/>
          </p:cNvSpPr>
          <p:nvPr>
            <p:ph idx="1"/>
          </p:nvPr>
        </p:nvSpPr>
        <p:spPr/>
        <p:txBody>
          <a:bodyPr/>
          <a:lstStyle/>
          <a:p>
            <a:r>
              <a:rPr lang="en-US" dirty="0"/>
              <a:t>Is created by the architect </a:t>
            </a:r>
          </a:p>
          <a:p>
            <a:r>
              <a:rPr lang="en-US" dirty="0"/>
              <a:t>Must allow for an execution of all functions </a:t>
            </a:r>
          </a:p>
          <a:p>
            <a:r>
              <a:rPr lang="en-US" dirty="0"/>
              <a:t>Establishes the solution vocabulary </a:t>
            </a:r>
          </a:p>
          <a:p>
            <a:r>
              <a:rPr lang="en-US" dirty="0"/>
              <a:t>Implicitly represents a technology</a:t>
            </a:r>
          </a:p>
        </p:txBody>
      </p:sp>
    </p:spTree>
    <p:extLst>
      <p:ext uri="{BB962C8B-B14F-4D97-AF65-F5344CB8AC3E}">
        <p14:creationId xmlns:p14="http://schemas.microsoft.com/office/powerpoint/2010/main" val="3012104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3045-7737-DAC5-21AC-5F1257F92328}"/>
              </a:ext>
            </a:extLst>
          </p:cNvPr>
          <p:cNvSpPr>
            <a:spLocks noGrp="1"/>
          </p:cNvSpPr>
          <p:nvPr>
            <p:ph type="title"/>
          </p:nvPr>
        </p:nvSpPr>
        <p:spPr/>
        <p:txBody>
          <a:bodyPr/>
          <a:lstStyle/>
          <a:p>
            <a:r>
              <a:rPr lang="en-US" dirty="0"/>
              <a:t>Concept – Informal Definition</a:t>
            </a:r>
          </a:p>
        </p:txBody>
      </p:sp>
      <p:sp>
        <p:nvSpPr>
          <p:cNvPr id="3" name="Content Placeholder 2">
            <a:extLst>
              <a:ext uri="{FF2B5EF4-FFF2-40B4-BE49-F238E27FC236}">
                <a16:creationId xmlns:a16="http://schemas.microsoft.com/office/drawing/2014/main" id="{C32261D1-511C-5541-A4EB-7DB57E8140B0}"/>
              </a:ext>
            </a:extLst>
          </p:cNvPr>
          <p:cNvSpPr>
            <a:spLocks noGrp="1"/>
          </p:cNvSpPr>
          <p:nvPr>
            <p:ph idx="1"/>
          </p:nvPr>
        </p:nvSpPr>
        <p:spPr/>
        <p:txBody>
          <a:bodyPr/>
          <a:lstStyle/>
          <a:p>
            <a:r>
              <a:rPr lang="en-US" dirty="0"/>
              <a:t>A product or system vision, idea, notion or mental image which: </a:t>
            </a:r>
          </a:p>
          <a:p>
            <a:pPr lvl="1"/>
            <a:r>
              <a:rPr lang="en-US" dirty="0"/>
              <a:t>Maps Form to Function </a:t>
            </a:r>
          </a:p>
          <a:p>
            <a:pPr lvl="1"/>
            <a:r>
              <a:rPr lang="en-US" dirty="0"/>
              <a:t>Embodies “Working Principles” </a:t>
            </a:r>
          </a:p>
          <a:p>
            <a:pPr lvl="1"/>
            <a:r>
              <a:rPr lang="en-US" dirty="0"/>
              <a:t>Is in the solution-specific vocabulary - it is the solution </a:t>
            </a:r>
          </a:p>
          <a:p>
            <a:pPr lvl="1"/>
            <a:r>
              <a:rPr lang="en-US" dirty="0"/>
              <a:t>Is an abstraction of form</a:t>
            </a:r>
          </a:p>
          <a:p>
            <a:pPr lvl="1"/>
            <a:endParaRPr lang="en-US" dirty="0"/>
          </a:p>
          <a:p>
            <a:r>
              <a:rPr lang="en-US" dirty="0"/>
              <a:t>Is not a product/system attribute, but a mapping</a:t>
            </a:r>
          </a:p>
        </p:txBody>
      </p:sp>
    </p:spTree>
    <p:extLst>
      <p:ext uri="{BB962C8B-B14F-4D97-AF65-F5344CB8AC3E}">
        <p14:creationId xmlns:p14="http://schemas.microsoft.com/office/powerpoint/2010/main" val="127382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05767-3957-7C64-01B9-57A3F8EB258B}"/>
              </a:ext>
            </a:extLst>
          </p:cNvPr>
          <p:cNvSpPr>
            <a:spLocks noGrp="1"/>
          </p:cNvSpPr>
          <p:nvPr>
            <p:ph type="title"/>
          </p:nvPr>
        </p:nvSpPr>
        <p:spPr/>
        <p:txBody>
          <a:bodyPr/>
          <a:lstStyle/>
          <a:p>
            <a:r>
              <a:rPr lang="en-US" dirty="0"/>
              <a:t>Expressing Concept</a:t>
            </a:r>
          </a:p>
        </p:txBody>
      </p:sp>
      <p:sp>
        <p:nvSpPr>
          <p:cNvPr id="3" name="Content Placeholder 2">
            <a:extLst>
              <a:ext uri="{FF2B5EF4-FFF2-40B4-BE49-F238E27FC236}">
                <a16:creationId xmlns:a16="http://schemas.microsoft.com/office/drawing/2014/main" id="{EDEB07D3-6D79-6F51-F4D2-26A645EA52C5}"/>
              </a:ext>
            </a:extLst>
          </p:cNvPr>
          <p:cNvSpPr>
            <a:spLocks noGrp="1"/>
          </p:cNvSpPr>
          <p:nvPr>
            <p:ph idx="1"/>
          </p:nvPr>
        </p:nvSpPr>
        <p:spPr/>
        <p:txBody>
          <a:bodyPr>
            <a:normAutofit fontScale="92500"/>
          </a:bodyPr>
          <a:lstStyle/>
          <a:p>
            <a:r>
              <a:rPr lang="en-US" dirty="0"/>
              <a:t>New Concepts are expressed by a few words or a short phrase (e.g. refrigerator = insulated box containing mechanically chilled air) </a:t>
            </a:r>
          </a:p>
          <a:p>
            <a:r>
              <a:rPr lang="en-US" dirty="0"/>
              <a:t>Established concepts can often be expressed by a word or two (sometimes the common name of the form associated with the concept) or an icon </a:t>
            </a:r>
          </a:p>
          <a:p>
            <a:r>
              <a:rPr lang="en-US" dirty="0"/>
              <a:t>Once the concept is specified, the nature and list of parts are more or less established </a:t>
            </a:r>
          </a:p>
          <a:p>
            <a:r>
              <a:rPr lang="en-US" dirty="0"/>
              <a:t>Concepts, like form, are expressed as nouns, but concepts tend to be more abstract, while form is actually implemented </a:t>
            </a:r>
          </a:p>
          <a:p>
            <a:r>
              <a:rPr lang="en-US" dirty="0"/>
              <a:t>What is the key concept of some of the products that you use?</a:t>
            </a:r>
          </a:p>
        </p:txBody>
      </p:sp>
    </p:spTree>
    <p:extLst>
      <p:ext uri="{BB962C8B-B14F-4D97-AF65-F5344CB8AC3E}">
        <p14:creationId xmlns:p14="http://schemas.microsoft.com/office/powerpoint/2010/main" val="2344411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519A-92E1-AFA6-57C8-F51498A2D439}"/>
              </a:ext>
            </a:extLst>
          </p:cNvPr>
          <p:cNvSpPr>
            <a:spLocks noGrp="1"/>
          </p:cNvSpPr>
          <p:nvPr>
            <p:ph type="title"/>
          </p:nvPr>
        </p:nvSpPr>
        <p:spPr/>
        <p:txBody>
          <a:bodyPr/>
          <a:lstStyle/>
          <a:p>
            <a:r>
              <a:rPr lang="en-US" dirty="0"/>
              <a:t>Concept - Formal Definition</a:t>
            </a:r>
          </a:p>
        </p:txBody>
      </p:sp>
      <p:sp>
        <p:nvSpPr>
          <p:cNvPr id="3" name="Content Placeholder 2">
            <a:extLst>
              <a:ext uri="{FF2B5EF4-FFF2-40B4-BE49-F238E27FC236}">
                <a16:creationId xmlns:a16="http://schemas.microsoft.com/office/drawing/2014/main" id="{CBC0A3D9-1751-72FF-BA14-A8707D3BBC9E}"/>
              </a:ext>
            </a:extLst>
          </p:cNvPr>
          <p:cNvSpPr>
            <a:spLocks noGrp="1"/>
          </p:cNvSpPr>
          <p:nvPr>
            <p:ph idx="1"/>
          </p:nvPr>
        </p:nvSpPr>
        <p:spPr/>
        <p:txBody>
          <a:bodyPr/>
          <a:lstStyle/>
          <a:p>
            <a:r>
              <a:rPr lang="en-US" dirty="0"/>
              <a:t>The specialization of function and mapping to its physical/informational embodiment of form </a:t>
            </a:r>
          </a:p>
          <a:p>
            <a:r>
              <a:rPr lang="en-US" dirty="0"/>
              <a:t>The specification of the list of the design variables, which when specified will define the design </a:t>
            </a:r>
          </a:p>
          <a:p>
            <a:r>
              <a:rPr lang="en-US" dirty="0"/>
              <a:t>Products based on the same concept are “continuously connected” </a:t>
            </a:r>
          </a:p>
          <a:p>
            <a:pPr lvl="1"/>
            <a:r>
              <a:rPr lang="en-US" dirty="0"/>
              <a:t>Typically, products in a family are based on the same concept</a:t>
            </a:r>
          </a:p>
        </p:txBody>
      </p:sp>
    </p:spTree>
    <p:extLst>
      <p:ext uri="{BB962C8B-B14F-4D97-AF65-F5344CB8AC3E}">
        <p14:creationId xmlns:p14="http://schemas.microsoft.com/office/powerpoint/2010/main" val="1581915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D662-E528-F19C-EE19-5A48B82071D7}"/>
              </a:ext>
            </a:extLst>
          </p:cNvPr>
          <p:cNvSpPr>
            <a:spLocks noGrp="1"/>
          </p:cNvSpPr>
          <p:nvPr>
            <p:ph type="title"/>
          </p:nvPr>
        </p:nvSpPr>
        <p:spPr/>
        <p:txBody>
          <a:bodyPr/>
          <a:lstStyle/>
          <a:p>
            <a:r>
              <a:rPr lang="en-US" dirty="0"/>
              <a:t>Value - A Formal Definition</a:t>
            </a:r>
          </a:p>
        </p:txBody>
      </p:sp>
      <p:sp>
        <p:nvSpPr>
          <p:cNvPr id="3" name="Content Placeholder 2">
            <a:extLst>
              <a:ext uri="{FF2B5EF4-FFF2-40B4-BE49-F238E27FC236}">
                <a16:creationId xmlns:a16="http://schemas.microsoft.com/office/drawing/2014/main" id="{409FFB08-0A21-CC2E-4037-D83A2E657B4D}"/>
              </a:ext>
            </a:extLst>
          </p:cNvPr>
          <p:cNvSpPr>
            <a:spLocks noGrp="1"/>
          </p:cNvSpPr>
          <p:nvPr>
            <p:ph idx="1"/>
          </p:nvPr>
        </p:nvSpPr>
        <p:spPr>
          <a:xfrm>
            <a:off x="838200" y="1527175"/>
            <a:ext cx="10515600" cy="4351338"/>
          </a:xfrm>
        </p:spPr>
        <p:txBody>
          <a:bodyPr/>
          <a:lstStyle/>
          <a:p>
            <a:r>
              <a:rPr lang="en-US" dirty="0"/>
              <a:t>Value is delivered when the primary external process(es) acts on the operand in such a way that the needs of the beneficiary are satisfied.</a:t>
            </a:r>
          </a:p>
        </p:txBody>
      </p:sp>
      <p:pic>
        <p:nvPicPr>
          <p:cNvPr id="5" name="Picture 4">
            <a:extLst>
              <a:ext uri="{FF2B5EF4-FFF2-40B4-BE49-F238E27FC236}">
                <a16:creationId xmlns:a16="http://schemas.microsoft.com/office/drawing/2014/main" id="{372B7FDF-F27C-B6FE-1149-44226EF5169B}"/>
              </a:ext>
            </a:extLst>
          </p:cNvPr>
          <p:cNvPicPr>
            <a:picLocks noChangeAspect="1"/>
          </p:cNvPicPr>
          <p:nvPr/>
        </p:nvPicPr>
        <p:blipFill>
          <a:blip r:embed="rId2"/>
          <a:stretch>
            <a:fillRect/>
          </a:stretch>
        </p:blipFill>
        <p:spPr>
          <a:xfrm>
            <a:off x="2643159" y="2617773"/>
            <a:ext cx="7743882" cy="3781453"/>
          </a:xfrm>
          <a:prstGeom prst="rect">
            <a:avLst/>
          </a:prstGeom>
        </p:spPr>
      </p:pic>
    </p:spTree>
    <p:extLst>
      <p:ext uri="{BB962C8B-B14F-4D97-AF65-F5344CB8AC3E}">
        <p14:creationId xmlns:p14="http://schemas.microsoft.com/office/powerpoint/2010/main" val="2752077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996B-7E6D-76D3-6EEE-05FCB375728B}"/>
              </a:ext>
            </a:extLst>
          </p:cNvPr>
          <p:cNvSpPr>
            <a:spLocks noGrp="1"/>
          </p:cNvSpPr>
          <p:nvPr>
            <p:ph type="title"/>
          </p:nvPr>
        </p:nvSpPr>
        <p:spPr/>
        <p:txBody>
          <a:bodyPr/>
          <a:lstStyle/>
          <a:p>
            <a:r>
              <a:rPr lang="en-US" dirty="0"/>
              <a:t>Reduce Ambiguity: Goal Identification</a:t>
            </a:r>
          </a:p>
        </p:txBody>
      </p:sp>
      <p:sp>
        <p:nvSpPr>
          <p:cNvPr id="3" name="Content Placeholder 2">
            <a:extLst>
              <a:ext uri="{FF2B5EF4-FFF2-40B4-BE49-F238E27FC236}">
                <a16:creationId xmlns:a16="http://schemas.microsoft.com/office/drawing/2014/main" id="{C1AC9C73-804A-6671-815C-BE8926AD0140}"/>
              </a:ext>
            </a:extLst>
          </p:cNvPr>
          <p:cNvSpPr>
            <a:spLocks noGrp="1"/>
          </p:cNvSpPr>
          <p:nvPr>
            <p:ph idx="1"/>
          </p:nvPr>
        </p:nvSpPr>
        <p:spPr>
          <a:xfrm>
            <a:off x="838200" y="1825625"/>
            <a:ext cx="5588000" cy="4351338"/>
          </a:xfrm>
        </p:spPr>
        <p:txBody>
          <a:bodyPr>
            <a:normAutofit fontScale="92500" lnSpcReduction="20000"/>
          </a:bodyPr>
          <a:lstStyle/>
          <a:p>
            <a:r>
              <a:rPr lang="en-US" dirty="0"/>
              <a:t>Refrigerator example</a:t>
            </a:r>
          </a:p>
          <a:p>
            <a:r>
              <a:rPr lang="en-US" dirty="0"/>
              <a:t>Start by examining the operand associated with value </a:t>
            </a:r>
          </a:p>
          <a:p>
            <a:r>
              <a:rPr lang="en-US" dirty="0"/>
              <a:t>Next identify the attribute of the operand whose change is associated with value </a:t>
            </a:r>
          </a:p>
          <a:p>
            <a:r>
              <a:rPr lang="en-US" dirty="0"/>
              <a:t>Next define the transformation of the attribute associated with value, in solution neutral form</a:t>
            </a:r>
          </a:p>
          <a:p>
            <a:r>
              <a:rPr lang="en-US" dirty="0"/>
              <a:t>This will reduce ambiguity and lead you to a value focused, solution neutral statement of intent on process</a:t>
            </a:r>
          </a:p>
        </p:txBody>
      </p:sp>
      <p:pic>
        <p:nvPicPr>
          <p:cNvPr id="5" name="Picture 4">
            <a:extLst>
              <a:ext uri="{FF2B5EF4-FFF2-40B4-BE49-F238E27FC236}">
                <a16:creationId xmlns:a16="http://schemas.microsoft.com/office/drawing/2014/main" id="{55CD700D-CB6E-17C5-8F23-64097668BB0C}"/>
              </a:ext>
            </a:extLst>
          </p:cNvPr>
          <p:cNvPicPr>
            <a:picLocks noChangeAspect="1"/>
          </p:cNvPicPr>
          <p:nvPr/>
        </p:nvPicPr>
        <p:blipFill>
          <a:blip r:embed="rId2"/>
          <a:stretch>
            <a:fillRect/>
          </a:stretch>
        </p:blipFill>
        <p:spPr>
          <a:xfrm>
            <a:off x="6845284" y="1690688"/>
            <a:ext cx="4305331" cy="4105305"/>
          </a:xfrm>
          <a:prstGeom prst="rect">
            <a:avLst/>
          </a:prstGeom>
        </p:spPr>
      </p:pic>
    </p:spTree>
    <p:extLst>
      <p:ext uri="{BB962C8B-B14F-4D97-AF65-F5344CB8AC3E}">
        <p14:creationId xmlns:p14="http://schemas.microsoft.com/office/powerpoint/2010/main" val="2219480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DD51-F8BB-3B57-6BF7-F9BD1F36426A}"/>
              </a:ext>
            </a:extLst>
          </p:cNvPr>
          <p:cNvSpPr>
            <a:spLocks noGrp="1"/>
          </p:cNvSpPr>
          <p:nvPr>
            <p:ph type="title"/>
          </p:nvPr>
        </p:nvSpPr>
        <p:spPr/>
        <p:txBody>
          <a:bodyPr/>
          <a:lstStyle/>
          <a:p>
            <a:r>
              <a:rPr lang="en-US" dirty="0"/>
              <a:t>Creativity : Concept</a:t>
            </a:r>
          </a:p>
        </p:txBody>
      </p:sp>
      <p:sp>
        <p:nvSpPr>
          <p:cNvPr id="3" name="Content Placeholder 2">
            <a:extLst>
              <a:ext uri="{FF2B5EF4-FFF2-40B4-BE49-F238E27FC236}">
                <a16:creationId xmlns:a16="http://schemas.microsoft.com/office/drawing/2014/main" id="{EC5E55DA-29E5-53D1-6AC0-E1C2393AFDBE}"/>
              </a:ext>
            </a:extLst>
          </p:cNvPr>
          <p:cNvSpPr>
            <a:spLocks noGrp="1"/>
          </p:cNvSpPr>
          <p:nvPr>
            <p:ph idx="1"/>
          </p:nvPr>
        </p:nvSpPr>
        <p:spPr>
          <a:xfrm>
            <a:off x="838200" y="1825625"/>
            <a:ext cx="5384800" cy="4351338"/>
          </a:xfrm>
        </p:spPr>
        <p:txBody>
          <a:bodyPr/>
          <a:lstStyle/>
          <a:p>
            <a:r>
              <a:rPr lang="en-US" dirty="0"/>
              <a:t>Concept: a system vision, which embodies working principles, a mapping from function to form </a:t>
            </a:r>
          </a:p>
          <a:p>
            <a:r>
              <a:rPr lang="en-US" dirty="0"/>
              <a:t>Choose from among the system operating processes that specialize to the desired solution neutral, value related process </a:t>
            </a:r>
          </a:p>
          <a:p>
            <a:r>
              <a:rPr lang="en-US" dirty="0"/>
              <a:t>Specialize the related generic concept to the product form</a:t>
            </a:r>
          </a:p>
        </p:txBody>
      </p:sp>
      <p:pic>
        <p:nvPicPr>
          <p:cNvPr id="5" name="Picture 4">
            <a:extLst>
              <a:ext uri="{FF2B5EF4-FFF2-40B4-BE49-F238E27FC236}">
                <a16:creationId xmlns:a16="http://schemas.microsoft.com/office/drawing/2014/main" id="{4ECAA166-905D-998F-CE1A-CFF21A38BB75}"/>
              </a:ext>
            </a:extLst>
          </p:cNvPr>
          <p:cNvPicPr>
            <a:picLocks noChangeAspect="1"/>
          </p:cNvPicPr>
          <p:nvPr/>
        </p:nvPicPr>
        <p:blipFill>
          <a:blip r:embed="rId2"/>
          <a:stretch>
            <a:fillRect/>
          </a:stretch>
        </p:blipFill>
        <p:spPr>
          <a:xfrm>
            <a:off x="6497620" y="861974"/>
            <a:ext cx="4619659" cy="5314989"/>
          </a:xfrm>
          <a:prstGeom prst="rect">
            <a:avLst/>
          </a:prstGeom>
        </p:spPr>
      </p:pic>
    </p:spTree>
    <p:extLst>
      <p:ext uri="{BB962C8B-B14F-4D97-AF65-F5344CB8AC3E}">
        <p14:creationId xmlns:p14="http://schemas.microsoft.com/office/powerpoint/2010/main" val="4050145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7105-7899-E252-3BCC-5B4E2440234F}"/>
              </a:ext>
            </a:extLst>
          </p:cNvPr>
          <p:cNvSpPr>
            <a:spLocks noGrp="1"/>
          </p:cNvSpPr>
          <p:nvPr>
            <p:ph type="ctrTitle"/>
          </p:nvPr>
        </p:nvSpPr>
        <p:spPr>
          <a:xfrm>
            <a:off x="1524000" y="933969"/>
            <a:ext cx="9144000" cy="2387600"/>
          </a:xfrm>
        </p:spPr>
        <p:txBody>
          <a:bodyPr/>
          <a:lstStyle/>
          <a:p>
            <a:r>
              <a:rPr lang="en-US" dirty="0"/>
              <a:t>Lecture 2</a:t>
            </a:r>
          </a:p>
        </p:txBody>
      </p:sp>
      <p:sp>
        <p:nvSpPr>
          <p:cNvPr id="3" name="Subtitle 2">
            <a:extLst>
              <a:ext uri="{FF2B5EF4-FFF2-40B4-BE49-F238E27FC236}">
                <a16:creationId xmlns:a16="http://schemas.microsoft.com/office/drawing/2014/main" id="{2A6CD47E-E079-E08D-342A-AE155C58C82E}"/>
              </a:ext>
            </a:extLst>
          </p:cNvPr>
          <p:cNvSpPr>
            <a:spLocks noGrp="1"/>
          </p:cNvSpPr>
          <p:nvPr>
            <p:ph type="subTitle" idx="1"/>
          </p:nvPr>
        </p:nvSpPr>
        <p:spPr>
          <a:xfrm>
            <a:off x="1524000" y="3296895"/>
            <a:ext cx="9144000" cy="1655762"/>
          </a:xfrm>
        </p:spPr>
        <p:txBody>
          <a:bodyPr>
            <a:normAutofit/>
          </a:bodyPr>
          <a:lstStyle/>
          <a:p>
            <a:r>
              <a:rPr lang="en-US" sz="3200" dirty="0"/>
              <a:t>Concepts and Starting Decomposition</a:t>
            </a:r>
          </a:p>
          <a:p>
            <a:r>
              <a:rPr lang="en-US" sz="3200" dirty="0"/>
              <a:t>Language of the Design </a:t>
            </a:r>
          </a:p>
        </p:txBody>
      </p:sp>
      <p:sp>
        <p:nvSpPr>
          <p:cNvPr id="4" name="TextBox 3">
            <a:extLst>
              <a:ext uri="{FF2B5EF4-FFF2-40B4-BE49-F238E27FC236}">
                <a16:creationId xmlns:a16="http://schemas.microsoft.com/office/drawing/2014/main" id="{BC5BC7B2-064C-81A8-A30D-C6EC7AA9F379}"/>
              </a:ext>
            </a:extLst>
          </p:cNvPr>
          <p:cNvSpPr txBox="1"/>
          <p:nvPr/>
        </p:nvSpPr>
        <p:spPr>
          <a:xfrm>
            <a:off x="3919514" y="6308901"/>
            <a:ext cx="4626588" cy="261610"/>
          </a:xfrm>
          <a:prstGeom prst="rect">
            <a:avLst/>
          </a:prstGeom>
          <a:noFill/>
        </p:spPr>
        <p:txBody>
          <a:bodyPr wrap="none" rtlCol="0">
            <a:spAutoFit/>
          </a:bodyPr>
          <a:lstStyle/>
          <a:p>
            <a:r>
              <a:rPr lang="en-US" sz="1100" dirty="0"/>
              <a:t>Heavy but free interpretation of MIT 18.642 lecture on System Engineering</a:t>
            </a:r>
          </a:p>
        </p:txBody>
      </p:sp>
    </p:spTree>
    <p:extLst>
      <p:ext uri="{BB962C8B-B14F-4D97-AF65-F5344CB8AC3E}">
        <p14:creationId xmlns:p14="http://schemas.microsoft.com/office/powerpoint/2010/main" val="3061012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BC95-8E64-8738-B756-3D389DC40C34}"/>
              </a:ext>
            </a:extLst>
          </p:cNvPr>
          <p:cNvSpPr>
            <a:spLocks noGrp="1"/>
          </p:cNvSpPr>
          <p:nvPr>
            <p:ph type="title"/>
          </p:nvPr>
        </p:nvSpPr>
        <p:spPr/>
        <p:txBody>
          <a:bodyPr/>
          <a:lstStyle/>
          <a:p>
            <a:r>
              <a:rPr lang="en-US" dirty="0"/>
              <a:t>Managing Complexity: Decomposition of Function and Form</a:t>
            </a:r>
          </a:p>
        </p:txBody>
      </p:sp>
      <p:sp>
        <p:nvSpPr>
          <p:cNvPr id="3" name="Content Placeholder 2">
            <a:extLst>
              <a:ext uri="{FF2B5EF4-FFF2-40B4-BE49-F238E27FC236}">
                <a16:creationId xmlns:a16="http://schemas.microsoft.com/office/drawing/2014/main" id="{1E375AE3-6B56-5017-0402-90F9E711DF16}"/>
              </a:ext>
            </a:extLst>
          </p:cNvPr>
          <p:cNvSpPr>
            <a:spLocks noGrp="1"/>
          </p:cNvSpPr>
          <p:nvPr>
            <p:ph idx="1"/>
          </p:nvPr>
        </p:nvSpPr>
        <p:spPr>
          <a:xfrm>
            <a:off x="838200" y="1825625"/>
            <a:ext cx="4889500" cy="4351338"/>
          </a:xfrm>
        </p:spPr>
        <p:txBody>
          <a:bodyPr/>
          <a:lstStyle/>
          <a:p>
            <a:r>
              <a:rPr lang="en-US" dirty="0"/>
              <a:t>Identify form of the whole product system </a:t>
            </a:r>
          </a:p>
          <a:p>
            <a:r>
              <a:rPr lang="en-US" dirty="0"/>
              <a:t>Zoom the processes of function </a:t>
            </a:r>
          </a:p>
          <a:p>
            <a:r>
              <a:rPr lang="en-US" dirty="0"/>
              <a:t>Decompose the form of the product object </a:t>
            </a:r>
          </a:p>
          <a:p>
            <a:r>
              <a:rPr lang="en-US" dirty="0"/>
              <a:t>Establish the object process links</a:t>
            </a:r>
          </a:p>
        </p:txBody>
      </p:sp>
      <p:pic>
        <p:nvPicPr>
          <p:cNvPr id="5" name="Picture 4">
            <a:extLst>
              <a:ext uri="{FF2B5EF4-FFF2-40B4-BE49-F238E27FC236}">
                <a16:creationId xmlns:a16="http://schemas.microsoft.com/office/drawing/2014/main" id="{4404E903-4F1E-5011-8B8B-627E6128704E}"/>
              </a:ext>
            </a:extLst>
          </p:cNvPr>
          <p:cNvPicPr>
            <a:picLocks noChangeAspect="1"/>
          </p:cNvPicPr>
          <p:nvPr/>
        </p:nvPicPr>
        <p:blipFill>
          <a:blip r:embed="rId2"/>
          <a:stretch>
            <a:fillRect/>
          </a:stretch>
        </p:blipFill>
        <p:spPr>
          <a:xfrm>
            <a:off x="6027719" y="1282682"/>
            <a:ext cx="4924461" cy="4800635"/>
          </a:xfrm>
          <a:prstGeom prst="rect">
            <a:avLst/>
          </a:prstGeom>
        </p:spPr>
      </p:pic>
    </p:spTree>
    <p:extLst>
      <p:ext uri="{BB962C8B-B14F-4D97-AF65-F5344CB8AC3E}">
        <p14:creationId xmlns:p14="http://schemas.microsoft.com/office/powerpoint/2010/main" val="3423298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3718-BD48-4D15-8172-8D8BDC258512}"/>
              </a:ext>
            </a:extLst>
          </p:cNvPr>
          <p:cNvSpPr>
            <a:spLocks noGrp="1"/>
          </p:cNvSpPr>
          <p:nvPr>
            <p:ph type="title"/>
          </p:nvPr>
        </p:nvSpPr>
        <p:spPr/>
        <p:txBody>
          <a:bodyPr/>
          <a:lstStyle/>
          <a:p>
            <a:r>
              <a:rPr lang="en-US" dirty="0"/>
              <a:t>Form and Function - Cooler</a:t>
            </a:r>
          </a:p>
        </p:txBody>
      </p:sp>
      <p:sp>
        <p:nvSpPr>
          <p:cNvPr id="3" name="Content Placeholder 2">
            <a:extLst>
              <a:ext uri="{FF2B5EF4-FFF2-40B4-BE49-F238E27FC236}">
                <a16:creationId xmlns:a16="http://schemas.microsoft.com/office/drawing/2014/main" id="{1676738D-1392-872A-6D1A-6FFC5F985D64}"/>
              </a:ext>
            </a:extLst>
          </p:cNvPr>
          <p:cNvSpPr>
            <a:spLocks noGrp="1"/>
          </p:cNvSpPr>
          <p:nvPr>
            <p:ph idx="1"/>
          </p:nvPr>
        </p:nvSpPr>
        <p:spPr>
          <a:xfrm>
            <a:off x="838200" y="1825625"/>
            <a:ext cx="5340350" cy="4351338"/>
          </a:xfrm>
        </p:spPr>
        <p:txBody>
          <a:bodyPr/>
          <a:lstStyle/>
          <a:p>
            <a:r>
              <a:rPr lang="en-US" dirty="0"/>
              <a:t>The whole product includes the ice, food, supporting surface, heat load, light and operator Chilling zooms to the stated processes (using process precedence framework) Cooler decomposes to box and top Map objects to processes to determine object-process architecture</a:t>
            </a:r>
          </a:p>
        </p:txBody>
      </p:sp>
      <p:pic>
        <p:nvPicPr>
          <p:cNvPr id="5" name="Picture 4">
            <a:extLst>
              <a:ext uri="{FF2B5EF4-FFF2-40B4-BE49-F238E27FC236}">
                <a16:creationId xmlns:a16="http://schemas.microsoft.com/office/drawing/2014/main" id="{704BB8A8-05BD-9965-74FD-5568B5A29B22}"/>
              </a:ext>
            </a:extLst>
          </p:cNvPr>
          <p:cNvPicPr>
            <a:picLocks noChangeAspect="1"/>
          </p:cNvPicPr>
          <p:nvPr/>
        </p:nvPicPr>
        <p:blipFill>
          <a:blip r:embed="rId2"/>
          <a:stretch>
            <a:fillRect/>
          </a:stretch>
        </p:blipFill>
        <p:spPr>
          <a:xfrm>
            <a:off x="6907194" y="1329512"/>
            <a:ext cx="4867311" cy="5343564"/>
          </a:xfrm>
          <a:prstGeom prst="rect">
            <a:avLst/>
          </a:prstGeom>
        </p:spPr>
      </p:pic>
    </p:spTree>
    <p:extLst>
      <p:ext uri="{BB962C8B-B14F-4D97-AF65-F5344CB8AC3E}">
        <p14:creationId xmlns:p14="http://schemas.microsoft.com/office/powerpoint/2010/main" val="1277337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2EF1-0665-31DD-E1FE-7907A0D9B3BA}"/>
              </a:ext>
            </a:extLst>
          </p:cNvPr>
          <p:cNvSpPr>
            <a:spLocks noGrp="1"/>
          </p:cNvSpPr>
          <p:nvPr>
            <p:ph type="title"/>
          </p:nvPr>
        </p:nvSpPr>
        <p:spPr/>
        <p:txBody>
          <a:bodyPr/>
          <a:lstStyle/>
          <a:p>
            <a:r>
              <a:rPr lang="en-US" dirty="0"/>
              <a:t>Design vs. Architecture</a:t>
            </a:r>
          </a:p>
        </p:txBody>
      </p:sp>
      <p:sp>
        <p:nvSpPr>
          <p:cNvPr id="3" name="Content Placeholder 2">
            <a:extLst>
              <a:ext uri="{FF2B5EF4-FFF2-40B4-BE49-F238E27FC236}">
                <a16:creationId xmlns:a16="http://schemas.microsoft.com/office/drawing/2014/main" id="{1600C7DD-343B-C026-87D8-019553E39F9E}"/>
              </a:ext>
            </a:extLst>
          </p:cNvPr>
          <p:cNvSpPr>
            <a:spLocks noGrp="1"/>
          </p:cNvSpPr>
          <p:nvPr>
            <p:ph idx="1"/>
          </p:nvPr>
        </p:nvSpPr>
        <p:spPr>
          <a:xfrm>
            <a:off x="838200" y="1825625"/>
            <a:ext cx="4953000" cy="4351338"/>
          </a:xfrm>
        </p:spPr>
        <p:txBody>
          <a:bodyPr>
            <a:normAutofit fontScale="92500" lnSpcReduction="20000"/>
          </a:bodyPr>
          <a:lstStyle/>
          <a:p>
            <a:r>
              <a:rPr lang="en-US" dirty="0"/>
              <a:t>Architecture selects the concept(s), decomposition and mapping of form to function </a:t>
            </a:r>
          </a:p>
          <a:p>
            <a:r>
              <a:rPr lang="en-US" dirty="0"/>
              <a:t>Architecture establishes the vector of design variables and operating parameters </a:t>
            </a:r>
          </a:p>
          <a:p>
            <a:r>
              <a:rPr lang="en-US" dirty="0"/>
              <a:t>Design selects of the values of the vector of parameters </a:t>
            </a:r>
          </a:p>
          <a:p>
            <a:r>
              <a:rPr lang="en-US" dirty="0"/>
              <a:t>This is what optimization is good for </a:t>
            </a:r>
          </a:p>
          <a:p>
            <a:r>
              <a:rPr lang="en-US" dirty="0"/>
              <a:t>Some work in “architecture” is just an exhaustive search over the design of one architecture</a:t>
            </a:r>
          </a:p>
        </p:txBody>
      </p:sp>
      <p:pic>
        <p:nvPicPr>
          <p:cNvPr id="5" name="Picture 4">
            <a:extLst>
              <a:ext uri="{FF2B5EF4-FFF2-40B4-BE49-F238E27FC236}">
                <a16:creationId xmlns:a16="http://schemas.microsoft.com/office/drawing/2014/main" id="{0C1D194A-CFEC-1603-949C-10C67752F515}"/>
              </a:ext>
            </a:extLst>
          </p:cNvPr>
          <p:cNvPicPr>
            <a:picLocks noChangeAspect="1"/>
          </p:cNvPicPr>
          <p:nvPr/>
        </p:nvPicPr>
        <p:blipFill>
          <a:blip r:embed="rId2"/>
          <a:stretch>
            <a:fillRect/>
          </a:stretch>
        </p:blipFill>
        <p:spPr>
          <a:xfrm>
            <a:off x="6515084" y="1127107"/>
            <a:ext cx="4191031" cy="4933986"/>
          </a:xfrm>
          <a:prstGeom prst="rect">
            <a:avLst/>
          </a:prstGeom>
        </p:spPr>
      </p:pic>
    </p:spTree>
    <p:extLst>
      <p:ext uri="{BB962C8B-B14F-4D97-AF65-F5344CB8AC3E}">
        <p14:creationId xmlns:p14="http://schemas.microsoft.com/office/powerpoint/2010/main" val="2881379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DB6C-040B-7650-3267-C8557D6F1EAC}"/>
              </a:ext>
            </a:extLst>
          </p:cNvPr>
          <p:cNvSpPr>
            <a:spLocks noGrp="1"/>
          </p:cNvSpPr>
          <p:nvPr>
            <p:ph type="title"/>
          </p:nvPr>
        </p:nvSpPr>
        <p:spPr/>
        <p:txBody>
          <a:bodyPr/>
          <a:lstStyle/>
          <a:p>
            <a:r>
              <a:rPr lang="en-US" dirty="0"/>
              <a:t>Form and Function - Refrigerator</a:t>
            </a:r>
          </a:p>
        </p:txBody>
      </p:sp>
      <p:sp>
        <p:nvSpPr>
          <p:cNvPr id="3" name="Content Placeholder 2">
            <a:extLst>
              <a:ext uri="{FF2B5EF4-FFF2-40B4-BE49-F238E27FC236}">
                <a16:creationId xmlns:a16="http://schemas.microsoft.com/office/drawing/2014/main" id="{7FC905E4-B34F-F8A5-7023-37B8A7BF5FCE}"/>
              </a:ext>
            </a:extLst>
          </p:cNvPr>
          <p:cNvSpPr>
            <a:spLocks noGrp="1"/>
          </p:cNvSpPr>
          <p:nvPr>
            <p:ph idx="1"/>
          </p:nvPr>
        </p:nvSpPr>
        <p:spPr>
          <a:xfrm>
            <a:off x="838200" y="1825625"/>
            <a:ext cx="5257800" cy="4351338"/>
          </a:xfrm>
        </p:spPr>
        <p:txBody>
          <a:bodyPr/>
          <a:lstStyle/>
          <a:p>
            <a:r>
              <a:rPr lang="en-US" dirty="0"/>
              <a:t>More one to one correspondence of objects and processes  Note the whole product elements suppressed:  Food  Support structure  Heat load  Operator  Simple Object-Process Architecture</a:t>
            </a:r>
          </a:p>
        </p:txBody>
      </p:sp>
      <p:pic>
        <p:nvPicPr>
          <p:cNvPr id="5" name="Picture 4">
            <a:extLst>
              <a:ext uri="{FF2B5EF4-FFF2-40B4-BE49-F238E27FC236}">
                <a16:creationId xmlns:a16="http://schemas.microsoft.com/office/drawing/2014/main" id="{D9049050-D22A-E171-F0C9-0F77880DE6FE}"/>
              </a:ext>
            </a:extLst>
          </p:cNvPr>
          <p:cNvPicPr>
            <a:picLocks noChangeAspect="1"/>
          </p:cNvPicPr>
          <p:nvPr/>
        </p:nvPicPr>
        <p:blipFill>
          <a:blip r:embed="rId2"/>
          <a:stretch>
            <a:fillRect/>
          </a:stretch>
        </p:blipFill>
        <p:spPr>
          <a:xfrm>
            <a:off x="6934182" y="1690688"/>
            <a:ext cx="4361232" cy="4930796"/>
          </a:xfrm>
          <a:prstGeom prst="rect">
            <a:avLst/>
          </a:prstGeom>
        </p:spPr>
      </p:pic>
    </p:spTree>
    <p:extLst>
      <p:ext uri="{BB962C8B-B14F-4D97-AF65-F5344CB8AC3E}">
        <p14:creationId xmlns:p14="http://schemas.microsoft.com/office/powerpoint/2010/main" val="2816363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6B19-EFD4-257A-0C97-21D3669E380C}"/>
              </a:ext>
            </a:extLst>
          </p:cNvPr>
          <p:cNvSpPr>
            <a:spLocks noGrp="1"/>
          </p:cNvSpPr>
          <p:nvPr>
            <p:ph type="title"/>
          </p:nvPr>
        </p:nvSpPr>
        <p:spPr/>
        <p:txBody>
          <a:bodyPr/>
          <a:lstStyle/>
          <a:p>
            <a:r>
              <a:rPr lang="en-US" dirty="0"/>
              <a:t>Structure of Form - Refrigerator</a:t>
            </a:r>
          </a:p>
        </p:txBody>
      </p:sp>
      <p:sp>
        <p:nvSpPr>
          <p:cNvPr id="3" name="Content Placeholder 2">
            <a:extLst>
              <a:ext uri="{FF2B5EF4-FFF2-40B4-BE49-F238E27FC236}">
                <a16:creationId xmlns:a16="http://schemas.microsoft.com/office/drawing/2014/main" id="{62E3C8E5-9130-B492-64E1-BCE04DBB5D6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CD2E374A-B0B9-583F-D918-3BB8A495FB3C}"/>
              </a:ext>
            </a:extLst>
          </p:cNvPr>
          <p:cNvPicPr>
            <a:picLocks noChangeAspect="1"/>
          </p:cNvPicPr>
          <p:nvPr/>
        </p:nvPicPr>
        <p:blipFill>
          <a:blip r:embed="rId2"/>
          <a:stretch>
            <a:fillRect/>
          </a:stretch>
        </p:blipFill>
        <p:spPr>
          <a:xfrm>
            <a:off x="2358998" y="1378613"/>
            <a:ext cx="6696102" cy="5487325"/>
          </a:xfrm>
          <a:prstGeom prst="rect">
            <a:avLst/>
          </a:prstGeom>
        </p:spPr>
      </p:pic>
    </p:spTree>
    <p:extLst>
      <p:ext uri="{BB962C8B-B14F-4D97-AF65-F5344CB8AC3E}">
        <p14:creationId xmlns:p14="http://schemas.microsoft.com/office/powerpoint/2010/main" val="965694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7B032-7741-1762-29FC-0E86244DDD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77B81D-82CF-4D18-AE67-DAD7B3B101E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0D4C7BB-10F0-0D38-5C61-B2C380E5A752}"/>
              </a:ext>
            </a:extLst>
          </p:cNvPr>
          <p:cNvPicPr>
            <a:picLocks noChangeAspect="1"/>
          </p:cNvPicPr>
          <p:nvPr/>
        </p:nvPicPr>
        <p:blipFill>
          <a:blip r:embed="rId2"/>
          <a:stretch>
            <a:fillRect/>
          </a:stretch>
        </p:blipFill>
        <p:spPr>
          <a:xfrm>
            <a:off x="1619217" y="447653"/>
            <a:ext cx="8953565" cy="5962694"/>
          </a:xfrm>
          <a:prstGeom prst="rect">
            <a:avLst/>
          </a:prstGeom>
        </p:spPr>
      </p:pic>
    </p:spTree>
    <p:extLst>
      <p:ext uri="{BB962C8B-B14F-4D97-AF65-F5344CB8AC3E}">
        <p14:creationId xmlns:p14="http://schemas.microsoft.com/office/powerpoint/2010/main" val="216686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4A93B-FDEE-BD18-00CC-9DA1D8B5D0DC}"/>
              </a:ext>
            </a:extLst>
          </p:cNvPr>
          <p:cNvSpPr>
            <a:spLocks noGrp="1"/>
          </p:cNvSpPr>
          <p:nvPr>
            <p:ph type="title"/>
          </p:nvPr>
        </p:nvSpPr>
        <p:spPr/>
        <p:txBody>
          <a:bodyPr/>
          <a:lstStyle/>
          <a:p>
            <a:r>
              <a:rPr lang="en-US" dirty="0"/>
              <a:t>System Design: Git</a:t>
            </a:r>
          </a:p>
        </p:txBody>
      </p:sp>
      <p:sp>
        <p:nvSpPr>
          <p:cNvPr id="5" name="Content Placeholder 4">
            <a:extLst>
              <a:ext uri="{FF2B5EF4-FFF2-40B4-BE49-F238E27FC236}">
                <a16:creationId xmlns:a16="http://schemas.microsoft.com/office/drawing/2014/main" id="{37F28C0B-1534-7682-89D4-42863BB19919}"/>
              </a:ext>
            </a:extLst>
          </p:cNvPr>
          <p:cNvSpPr>
            <a:spLocks noGrp="1"/>
          </p:cNvSpPr>
          <p:nvPr>
            <p:ph sz="half" idx="1"/>
          </p:nvPr>
        </p:nvSpPr>
        <p:spPr/>
        <p:txBody>
          <a:bodyPr>
            <a:normAutofit/>
          </a:bodyPr>
          <a:lstStyle/>
          <a:p>
            <a:r>
              <a:rPr lang="en-US" dirty="0"/>
              <a:t>Git is fundamentally a content-addressable filesystem with a VCS user interface on top of it.</a:t>
            </a:r>
          </a:p>
          <a:p>
            <a:r>
              <a:rPr lang="en-US" dirty="0"/>
              <a:t>The core is a key-value data store (e.g., </a:t>
            </a:r>
            <a:r>
              <a:rPr lang="en-US" dirty="0">
                <a:latin typeface="Consolas" panose="020B0609020204030204" pitchFamily="49" charset="0"/>
              </a:rPr>
              <a:t>git hash-object </a:t>
            </a:r>
            <a:r>
              <a:rPr lang="en-US" dirty="0"/>
              <a:t>command to store an entry in objects/).</a:t>
            </a:r>
          </a:p>
          <a:p>
            <a:endParaRPr lang="en-US" dirty="0"/>
          </a:p>
        </p:txBody>
      </p:sp>
      <p:sp>
        <p:nvSpPr>
          <p:cNvPr id="6" name="Content Placeholder 5">
            <a:extLst>
              <a:ext uri="{FF2B5EF4-FFF2-40B4-BE49-F238E27FC236}">
                <a16:creationId xmlns:a16="http://schemas.microsoft.com/office/drawing/2014/main" id="{0FAD001F-97B5-BF5C-A3B5-EB92B691A694}"/>
              </a:ext>
            </a:extLst>
          </p:cNvPr>
          <p:cNvSpPr>
            <a:spLocks noGrp="1"/>
          </p:cNvSpPr>
          <p:nvPr>
            <p:ph sz="half" idx="2"/>
          </p:nvPr>
        </p:nvSpPr>
        <p:spPr/>
        <p:txBody>
          <a:bodyPr>
            <a:normAutofit/>
          </a:bodyPr>
          <a:lstStyle/>
          <a:p>
            <a:pPr marL="0" indent="0">
              <a:spcBef>
                <a:spcPts val="0"/>
              </a:spcBef>
              <a:buNone/>
            </a:pPr>
            <a:r>
              <a:rPr lang="en-US" sz="2000" dirty="0">
                <a:latin typeface="Consolas" panose="020B0609020204030204" pitchFamily="49" charset="0"/>
              </a:rPr>
              <a:t>$ ls -F1 .git</a:t>
            </a:r>
          </a:p>
          <a:p>
            <a:pPr marL="0" indent="0">
              <a:spcBef>
                <a:spcPts val="0"/>
              </a:spcBef>
              <a:buNone/>
            </a:pPr>
            <a:r>
              <a:rPr lang="en-US" sz="2000" dirty="0">
                <a:latin typeface="Consolas" panose="020B0609020204030204" pitchFamily="49" charset="0"/>
              </a:rPr>
              <a:t>COMMIT_EDITMSG</a:t>
            </a:r>
          </a:p>
          <a:p>
            <a:pPr marL="0" indent="0">
              <a:spcBef>
                <a:spcPts val="0"/>
              </a:spcBef>
              <a:buNone/>
            </a:pPr>
            <a:r>
              <a:rPr lang="en-US" sz="2000" dirty="0">
                <a:latin typeface="Consolas" panose="020B0609020204030204" pitchFamily="49" charset="0"/>
              </a:rPr>
              <a:t>FETCH_HEAD</a:t>
            </a:r>
          </a:p>
          <a:p>
            <a:pPr marL="0" indent="0">
              <a:spcBef>
                <a:spcPts val="0"/>
              </a:spcBef>
              <a:buNone/>
            </a:pPr>
            <a:r>
              <a:rPr lang="en-US" sz="2000" dirty="0">
                <a:highlight>
                  <a:srgbClr val="FFFF00"/>
                </a:highlight>
                <a:latin typeface="Consolas" panose="020B0609020204030204" pitchFamily="49" charset="0"/>
              </a:rPr>
              <a:t>HEAD</a:t>
            </a:r>
          </a:p>
          <a:p>
            <a:pPr marL="0" indent="0">
              <a:spcBef>
                <a:spcPts val="0"/>
              </a:spcBef>
              <a:buNone/>
            </a:pPr>
            <a:r>
              <a:rPr lang="en-US" sz="2000" dirty="0">
                <a:latin typeface="Consolas" panose="020B0609020204030204" pitchFamily="49" charset="0"/>
              </a:rPr>
              <a:t>ORIG_HEAD</a:t>
            </a:r>
          </a:p>
          <a:p>
            <a:pPr marL="0" indent="0">
              <a:spcBef>
                <a:spcPts val="0"/>
              </a:spcBef>
              <a:buNone/>
            </a:pPr>
            <a:r>
              <a:rPr lang="en-US" sz="2000" dirty="0">
                <a:latin typeface="Consolas" panose="020B0609020204030204" pitchFamily="49" charset="0"/>
              </a:rPr>
              <a:t>branches/</a:t>
            </a:r>
          </a:p>
          <a:p>
            <a:pPr marL="0" indent="0">
              <a:spcBef>
                <a:spcPts val="0"/>
              </a:spcBef>
              <a:buNone/>
            </a:pPr>
            <a:r>
              <a:rPr lang="en-US" sz="2000" dirty="0">
                <a:latin typeface="Consolas" panose="020B0609020204030204" pitchFamily="49" charset="0"/>
              </a:rPr>
              <a:t>config</a:t>
            </a:r>
          </a:p>
          <a:p>
            <a:pPr marL="0" indent="0">
              <a:spcBef>
                <a:spcPts val="0"/>
              </a:spcBef>
              <a:buNone/>
            </a:pPr>
            <a:r>
              <a:rPr lang="en-US" sz="2000" dirty="0">
                <a:latin typeface="Consolas" panose="020B0609020204030204" pitchFamily="49" charset="0"/>
              </a:rPr>
              <a:t>description</a:t>
            </a:r>
          </a:p>
          <a:p>
            <a:pPr marL="0" indent="0">
              <a:spcBef>
                <a:spcPts val="0"/>
              </a:spcBef>
              <a:buNone/>
            </a:pPr>
            <a:r>
              <a:rPr lang="en-US" sz="2000" dirty="0">
                <a:latin typeface="Consolas" panose="020B0609020204030204" pitchFamily="49" charset="0"/>
              </a:rPr>
              <a:t>hooks/</a:t>
            </a:r>
          </a:p>
          <a:p>
            <a:pPr marL="0" indent="0">
              <a:spcBef>
                <a:spcPts val="0"/>
              </a:spcBef>
              <a:buNone/>
            </a:pPr>
            <a:r>
              <a:rPr lang="en-US" sz="2000" dirty="0">
                <a:highlight>
                  <a:srgbClr val="FFFF00"/>
                </a:highlight>
                <a:latin typeface="Consolas" panose="020B0609020204030204" pitchFamily="49" charset="0"/>
              </a:rPr>
              <a:t>index</a:t>
            </a:r>
          </a:p>
          <a:p>
            <a:pPr marL="0" indent="0">
              <a:spcBef>
                <a:spcPts val="0"/>
              </a:spcBef>
              <a:buNone/>
            </a:pPr>
            <a:r>
              <a:rPr lang="en-US" sz="2000" dirty="0">
                <a:latin typeface="Consolas" panose="020B0609020204030204" pitchFamily="49" charset="0"/>
              </a:rPr>
              <a:t>info/</a:t>
            </a:r>
          </a:p>
          <a:p>
            <a:pPr marL="0" indent="0">
              <a:spcBef>
                <a:spcPts val="0"/>
              </a:spcBef>
              <a:buNone/>
            </a:pPr>
            <a:r>
              <a:rPr lang="en-US" sz="2000" dirty="0">
                <a:latin typeface="Consolas" panose="020B0609020204030204" pitchFamily="49" charset="0"/>
              </a:rPr>
              <a:t>logs/</a:t>
            </a:r>
          </a:p>
          <a:p>
            <a:pPr marL="0" indent="0">
              <a:spcBef>
                <a:spcPts val="0"/>
              </a:spcBef>
              <a:buNone/>
            </a:pPr>
            <a:r>
              <a:rPr lang="en-US" sz="2000" dirty="0">
                <a:highlight>
                  <a:srgbClr val="FFFF00"/>
                </a:highlight>
                <a:latin typeface="Consolas" panose="020B0609020204030204" pitchFamily="49" charset="0"/>
              </a:rPr>
              <a:t>objects</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packed-refs</a:t>
            </a:r>
          </a:p>
          <a:p>
            <a:pPr marL="0" indent="0">
              <a:spcBef>
                <a:spcPts val="0"/>
              </a:spcBef>
              <a:buNone/>
            </a:pPr>
            <a:r>
              <a:rPr lang="en-US" sz="2000" dirty="0">
                <a:highlight>
                  <a:srgbClr val="FFFF00"/>
                </a:highlight>
                <a:latin typeface="Consolas" panose="020B0609020204030204" pitchFamily="49" charset="0"/>
              </a:rPr>
              <a:t>refs</a:t>
            </a:r>
            <a:r>
              <a:rPr lang="en-US" sz="2000" dirty="0">
                <a:latin typeface="Consolas" panose="020B0609020204030204" pitchFamily="49" charset="0"/>
              </a:rPr>
              <a:t>/</a:t>
            </a:r>
          </a:p>
        </p:txBody>
      </p:sp>
    </p:spTree>
    <p:extLst>
      <p:ext uri="{BB962C8B-B14F-4D97-AF65-F5344CB8AC3E}">
        <p14:creationId xmlns:p14="http://schemas.microsoft.com/office/powerpoint/2010/main" val="2155032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B216696-49D2-738D-353D-6CF2424ECA44}"/>
              </a:ext>
            </a:extLst>
          </p:cNvPr>
          <p:cNvPicPr>
            <a:picLocks noChangeAspect="1"/>
          </p:cNvPicPr>
          <p:nvPr/>
        </p:nvPicPr>
        <p:blipFill>
          <a:blip r:embed="rId3"/>
          <a:stretch>
            <a:fillRect/>
          </a:stretch>
        </p:blipFill>
        <p:spPr>
          <a:xfrm>
            <a:off x="6019800" y="204395"/>
            <a:ext cx="3575725" cy="2366834"/>
          </a:xfrm>
          <a:prstGeom prst="rect">
            <a:avLst/>
          </a:prstGeom>
        </p:spPr>
      </p:pic>
      <p:sp>
        <p:nvSpPr>
          <p:cNvPr id="2" name="Title 1">
            <a:extLst>
              <a:ext uri="{FF2B5EF4-FFF2-40B4-BE49-F238E27FC236}">
                <a16:creationId xmlns:a16="http://schemas.microsoft.com/office/drawing/2014/main" id="{551BABC7-13A4-8A6A-7B01-87B068F194AE}"/>
              </a:ext>
            </a:extLst>
          </p:cNvPr>
          <p:cNvSpPr>
            <a:spLocks noGrp="1"/>
          </p:cNvSpPr>
          <p:nvPr>
            <p:ph type="title"/>
          </p:nvPr>
        </p:nvSpPr>
        <p:spPr/>
        <p:txBody>
          <a:bodyPr/>
          <a:lstStyle/>
          <a:p>
            <a:r>
              <a:rPr lang="en-US" dirty="0"/>
              <a:t>System Design: Git</a:t>
            </a:r>
          </a:p>
        </p:txBody>
      </p:sp>
      <p:sp>
        <p:nvSpPr>
          <p:cNvPr id="3" name="Content Placeholder 2">
            <a:extLst>
              <a:ext uri="{FF2B5EF4-FFF2-40B4-BE49-F238E27FC236}">
                <a16:creationId xmlns:a16="http://schemas.microsoft.com/office/drawing/2014/main" id="{DDFE1B8B-3E49-342F-1589-CC68868E7B5B}"/>
              </a:ext>
            </a:extLst>
          </p:cNvPr>
          <p:cNvSpPr>
            <a:spLocks noGrp="1"/>
          </p:cNvSpPr>
          <p:nvPr>
            <p:ph sz="half" idx="1"/>
          </p:nvPr>
        </p:nvSpPr>
        <p:spPr/>
        <p:txBody>
          <a:bodyPr/>
          <a:lstStyle/>
          <a:p>
            <a:r>
              <a:rPr lang="en-US" dirty="0"/>
              <a:t>All the content is stored as tree and blob objects.</a:t>
            </a:r>
          </a:p>
          <a:p>
            <a:pPr lvl="1"/>
            <a:r>
              <a:rPr lang="en-US" dirty="0"/>
              <a:t>Trees express directories.</a:t>
            </a:r>
          </a:p>
          <a:p>
            <a:pPr lvl="1"/>
            <a:r>
              <a:rPr lang="en-US" dirty="0"/>
              <a:t>Blobs express file content.</a:t>
            </a:r>
          </a:p>
          <a:p>
            <a:r>
              <a:rPr lang="en-US" dirty="0"/>
              <a:t>A tree object contains one or more entries (SHA-1 of a blob or a subtree).</a:t>
            </a:r>
          </a:p>
        </p:txBody>
      </p:sp>
      <p:pic>
        <p:nvPicPr>
          <p:cNvPr id="1026" name="Picture 2" descr="Simple version of the Git data model">
            <a:extLst>
              <a:ext uri="{FF2B5EF4-FFF2-40B4-BE49-F238E27FC236}">
                <a16:creationId xmlns:a16="http://schemas.microsoft.com/office/drawing/2014/main" id="{582202F7-2745-F40C-EF2D-FEACB2D96F4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080788"/>
            <a:ext cx="5181600" cy="38410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981EC4-D917-7E7B-25AB-8F9664E689C8}"/>
              </a:ext>
            </a:extLst>
          </p:cNvPr>
          <p:cNvSpPr txBox="1"/>
          <p:nvPr/>
        </p:nvSpPr>
        <p:spPr>
          <a:xfrm>
            <a:off x="6422293" y="5921799"/>
            <a:ext cx="4931507" cy="307777"/>
          </a:xfrm>
          <a:prstGeom prst="rect">
            <a:avLst/>
          </a:prstGeom>
          <a:noFill/>
        </p:spPr>
        <p:txBody>
          <a:bodyPr wrap="square" rtlCol="0">
            <a:spAutoFit/>
          </a:bodyPr>
          <a:lstStyle/>
          <a:p>
            <a:r>
              <a:rPr lang="en-US" sz="1400" dirty="0"/>
              <a:t>Source: Pro Git book, written by Scott Chacon and Ben Straub</a:t>
            </a:r>
          </a:p>
        </p:txBody>
      </p:sp>
      <p:pic>
        <p:nvPicPr>
          <p:cNvPr id="10" name="Picture 9">
            <a:extLst>
              <a:ext uri="{FF2B5EF4-FFF2-40B4-BE49-F238E27FC236}">
                <a16:creationId xmlns:a16="http://schemas.microsoft.com/office/drawing/2014/main" id="{9B9EB212-B76C-489F-A7C6-1BAD382279A0}"/>
              </a:ext>
            </a:extLst>
          </p:cNvPr>
          <p:cNvPicPr>
            <a:picLocks noChangeAspect="1"/>
          </p:cNvPicPr>
          <p:nvPr/>
        </p:nvPicPr>
        <p:blipFill>
          <a:blip r:embed="rId5"/>
          <a:stretch>
            <a:fillRect/>
          </a:stretch>
        </p:blipFill>
        <p:spPr>
          <a:xfrm>
            <a:off x="992252" y="5179806"/>
            <a:ext cx="2384404" cy="1210619"/>
          </a:xfrm>
          <a:prstGeom prst="rect">
            <a:avLst/>
          </a:prstGeom>
        </p:spPr>
      </p:pic>
    </p:spTree>
    <p:extLst>
      <p:ext uri="{BB962C8B-B14F-4D97-AF65-F5344CB8AC3E}">
        <p14:creationId xmlns:p14="http://schemas.microsoft.com/office/powerpoint/2010/main" val="980584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E10B-9126-952A-CA41-C016A3C82C0C}"/>
              </a:ext>
            </a:extLst>
          </p:cNvPr>
          <p:cNvSpPr>
            <a:spLocks noGrp="1"/>
          </p:cNvSpPr>
          <p:nvPr>
            <p:ph type="title"/>
          </p:nvPr>
        </p:nvSpPr>
        <p:spPr/>
        <p:txBody>
          <a:bodyPr/>
          <a:lstStyle/>
          <a:p>
            <a:r>
              <a:rPr lang="en-US" dirty="0"/>
              <a:t>System Design: Git</a:t>
            </a:r>
          </a:p>
        </p:txBody>
      </p:sp>
      <p:sp>
        <p:nvSpPr>
          <p:cNvPr id="3" name="Content Placeholder 2">
            <a:extLst>
              <a:ext uri="{FF2B5EF4-FFF2-40B4-BE49-F238E27FC236}">
                <a16:creationId xmlns:a16="http://schemas.microsoft.com/office/drawing/2014/main" id="{8122B03B-CC05-7FA7-29DB-417C5E42B9F7}"/>
              </a:ext>
            </a:extLst>
          </p:cNvPr>
          <p:cNvSpPr>
            <a:spLocks noGrp="1"/>
          </p:cNvSpPr>
          <p:nvPr>
            <p:ph sz="half" idx="1"/>
          </p:nvPr>
        </p:nvSpPr>
        <p:spPr/>
        <p:txBody>
          <a:bodyPr>
            <a:normAutofit fontScale="92500"/>
          </a:bodyPr>
          <a:lstStyle/>
          <a:p>
            <a:r>
              <a:rPr lang="en-US" dirty="0"/>
              <a:t>Commit objects store information about “who”, “when”, and “why”.</a:t>
            </a:r>
          </a:p>
          <a:p>
            <a:r>
              <a:rPr lang="en-US" dirty="0"/>
              <a:t>A commit object specifies</a:t>
            </a:r>
          </a:p>
          <a:p>
            <a:pPr lvl="1"/>
            <a:r>
              <a:rPr lang="en-US" dirty="0"/>
              <a:t>The top-level tree for the snapshot at a point in time</a:t>
            </a:r>
          </a:p>
          <a:p>
            <a:pPr lvl="1"/>
            <a:r>
              <a:rPr lang="en-US" dirty="0"/>
              <a:t>Parent commits if any</a:t>
            </a:r>
          </a:p>
          <a:p>
            <a:pPr lvl="1"/>
            <a:r>
              <a:rPr lang="en-US" dirty="0"/>
              <a:t>The author/committer information</a:t>
            </a:r>
          </a:p>
          <a:p>
            <a:pPr lvl="1"/>
            <a:r>
              <a:rPr lang="en-US" dirty="0"/>
              <a:t>A commit message</a:t>
            </a:r>
          </a:p>
          <a:p>
            <a:r>
              <a:rPr lang="en-US" dirty="0"/>
              <a:t>“refs” and “tags” to express named snapshots, e.g., HEAD.</a:t>
            </a:r>
          </a:p>
          <a:p>
            <a:endParaRPr lang="en-US" dirty="0"/>
          </a:p>
        </p:txBody>
      </p:sp>
      <p:sp>
        <p:nvSpPr>
          <p:cNvPr id="9" name="Content Placeholder 8">
            <a:extLst>
              <a:ext uri="{FF2B5EF4-FFF2-40B4-BE49-F238E27FC236}">
                <a16:creationId xmlns:a16="http://schemas.microsoft.com/office/drawing/2014/main" id="{7B44E9E3-2EE4-DFB4-01AE-E94A031D9EAA}"/>
              </a:ext>
            </a:extLst>
          </p:cNvPr>
          <p:cNvSpPr>
            <a:spLocks noGrp="1"/>
          </p:cNvSpPr>
          <p:nvPr>
            <p:ph sz="half" idx="2"/>
          </p:nvPr>
        </p:nvSpPr>
        <p:spPr/>
        <p:txBody>
          <a:bodyPr>
            <a:normAutofit fontScale="92500"/>
          </a:bodyPr>
          <a:lstStyle/>
          <a:p>
            <a:pPr marL="0" indent="0">
              <a:buNone/>
            </a:pPr>
            <a:r>
              <a:rPr lang="en-US" sz="1400" b="0" dirty="0">
                <a:solidFill>
                  <a:srgbClr val="0000FF"/>
                </a:solidFill>
                <a:effectLst/>
                <a:highlight>
                  <a:srgbClr val="FFFFFE"/>
                </a:highlight>
                <a:latin typeface="Consolas" panose="020B0609020204030204" pitchFamily="49" charset="0"/>
              </a:rPr>
              <a:t>struct</a:t>
            </a:r>
            <a:r>
              <a:rPr lang="en-US" sz="1400" b="0" dirty="0">
                <a:solidFill>
                  <a:srgbClr val="000000"/>
                </a:solidFill>
                <a:effectLst/>
                <a:highlight>
                  <a:srgbClr val="FFFFFE"/>
                </a:highlight>
                <a:latin typeface="Consolas" panose="020B0609020204030204" pitchFamily="49" charset="0"/>
              </a:rPr>
              <a:t> commit {</a:t>
            </a:r>
          </a:p>
          <a:p>
            <a:pPr marL="0" indent="0">
              <a:buNone/>
            </a:pPr>
            <a:r>
              <a:rPr lang="en-US" sz="1400" b="0" dirty="0">
                <a:solidFill>
                  <a:srgbClr val="000000"/>
                </a:solidFill>
                <a:effectLst/>
                <a:highlight>
                  <a:srgbClr val="FFFFFE"/>
                </a:highlight>
                <a:latin typeface="Consolas" panose="020B0609020204030204" pitchFamily="49" charset="0"/>
              </a:rPr>
              <a:t>    </a:t>
            </a:r>
            <a:r>
              <a:rPr lang="en-US" sz="1400" b="0" dirty="0">
                <a:solidFill>
                  <a:srgbClr val="0000FF"/>
                </a:solidFill>
                <a:effectLst/>
                <a:highlight>
                  <a:srgbClr val="FFFFFE"/>
                </a:highlight>
                <a:latin typeface="Consolas" panose="020B0609020204030204" pitchFamily="49" charset="0"/>
              </a:rPr>
              <a:t>struct</a:t>
            </a:r>
            <a:r>
              <a:rPr lang="en-US" sz="1400" b="0" dirty="0">
                <a:solidFill>
                  <a:srgbClr val="000000"/>
                </a:solidFill>
                <a:effectLst/>
                <a:highlight>
                  <a:srgbClr val="FFFFFE"/>
                </a:highlight>
                <a:latin typeface="Consolas" panose="020B0609020204030204" pitchFamily="49" charset="0"/>
              </a:rPr>
              <a:t> object </a:t>
            </a:r>
            <a:r>
              <a:rPr lang="en-US" sz="1400" b="0" dirty="0" err="1">
                <a:solidFill>
                  <a:srgbClr val="000000"/>
                </a:solidFill>
                <a:effectLst/>
                <a:highlight>
                  <a:srgbClr val="FFFFFE"/>
                </a:highlight>
                <a:latin typeface="Consolas" panose="020B0609020204030204" pitchFamily="49" charset="0"/>
              </a:rPr>
              <a:t>object</a:t>
            </a:r>
            <a:r>
              <a:rPr lang="en-US" sz="1400" b="0" dirty="0">
                <a:solidFill>
                  <a:srgbClr val="000000"/>
                </a:solidFill>
                <a:effectLst/>
                <a:highlight>
                  <a:srgbClr val="FFFFFE"/>
                </a:highlight>
                <a:latin typeface="Consolas" panose="020B0609020204030204" pitchFamily="49" charset="0"/>
              </a:rPr>
              <a:t>;</a:t>
            </a:r>
          </a:p>
          <a:p>
            <a:pPr marL="0" indent="0">
              <a:buNone/>
            </a:pPr>
            <a:r>
              <a:rPr lang="en-US" sz="1400" b="0" dirty="0">
                <a:solidFill>
                  <a:srgbClr val="000000"/>
                </a:solidFill>
                <a:effectLst/>
                <a:highlight>
                  <a:srgbClr val="FFFFFE"/>
                </a:highlight>
                <a:latin typeface="Consolas" panose="020B0609020204030204" pitchFamily="49" charset="0"/>
              </a:rPr>
              <a:t>    </a:t>
            </a:r>
            <a:r>
              <a:rPr lang="en-US" sz="1400" b="0" dirty="0" err="1">
                <a:solidFill>
                  <a:srgbClr val="000000"/>
                </a:solidFill>
                <a:effectLst/>
                <a:highlight>
                  <a:srgbClr val="FFFFFE"/>
                </a:highlight>
                <a:latin typeface="Consolas" panose="020B0609020204030204" pitchFamily="49" charset="0"/>
              </a:rPr>
              <a:t>timestamp_t</a:t>
            </a:r>
            <a:r>
              <a:rPr lang="en-US" sz="1400" b="0" dirty="0">
                <a:solidFill>
                  <a:srgbClr val="000000"/>
                </a:solidFill>
                <a:effectLst/>
                <a:highlight>
                  <a:srgbClr val="FFFFFE"/>
                </a:highlight>
                <a:latin typeface="Consolas" panose="020B0609020204030204" pitchFamily="49" charset="0"/>
              </a:rPr>
              <a:t> date;</a:t>
            </a:r>
          </a:p>
          <a:p>
            <a:pPr marL="0" indent="0">
              <a:buNone/>
            </a:pPr>
            <a:r>
              <a:rPr lang="en-US" sz="1400" b="0" dirty="0">
                <a:solidFill>
                  <a:srgbClr val="000000"/>
                </a:solidFill>
                <a:effectLst/>
                <a:highlight>
                  <a:srgbClr val="FFFFFE"/>
                </a:highlight>
                <a:latin typeface="Consolas" panose="020B0609020204030204" pitchFamily="49" charset="0"/>
              </a:rPr>
              <a:t>    </a:t>
            </a:r>
            <a:r>
              <a:rPr lang="en-US" sz="1400" b="0" dirty="0">
                <a:solidFill>
                  <a:srgbClr val="0000FF"/>
                </a:solidFill>
                <a:effectLst/>
                <a:highlight>
                  <a:srgbClr val="FFFFFE"/>
                </a:highlight>
                <a:latin typeface="Consolas" panose="020B0609020204030204" pitchFamily="49" charset="0"/>
              </a:rPr>
              <a:t>struct</a:t>
            </a:r>
            <a:r>
              <a:rPr lang="en-US" sz="1400" b="0" dirty="0">
                <a:solidFill>
                  <a:srgbClr val="000000"/>
                </a:solidFill>
                <a:effectLst/>
                <a:highlight>
                  <a:srgbClr val="FFFFFE"/>
                </a:highlight>
                <a:latin typeface="Consolas" panose="020B0609020204030204" pitchFamily="49" charset="0"/>
              </a:rPr>
              <a:t> </a:t>
            </a:r>
            <a:r>
              <a:rPr lang="en-US" sz="1400" b="0" dirty="0" err="1">
                <a:solidFill>
                  <a:srgbClr val="000000"/>
                </a:solidFill>
                <a:effectLst/>
                <a:highlight>
                  <a:srgbClr val="FFFFFE"/>
                </a:highlight>
                <a:latin typeface="Consolas" panose="020B0609020204030204" pitchFamily="49" charset="0"/>
              </a:rPr>
              <a:t>commit_list</a:t>
            </a:r>
            <a:r>
              <a:rPr lang="en-US" sz="1400" b="0" dirty="0">
                <a:solidFill>
                  <a:srgbClr val="000000"/>
                </a:solidFill>
                <a:effectLst/>
                <a:highlight>
                  <a:srgbClr val="FFFFFE"/>
                </a:highlight>
                <a:latin typeface="Consolas" panose="020B0609020204030204" pitchFamily="49" charset="0"/>
              </a:rPr>
              <a:t> *parents;</a:t>
            </a:r>
          </a:p>
          <a:p>
            <a:pPr marL="0" indent="0">
              <a:buNone/>
            </a:pPr>
            <a:r>
              <a:rPr lang="en-US" sz="1400" b="0" dirty="0">
                <a:solidFill>
                  <a:srgbClr val="000000"/>
                </a:solidFill>
                <a:effectLst/>
                <a:highlight>
                  <a:srgbClr val="FFFFFE"/>
                </a:highlight>
                <a:latin typeface="Consolas" panose="020B0609020204030204" pitchFamily="49" charset="0"/>
              </a:rPr>
              <a:t>    </a:t>
            </a:r>
            <a:r>
              <a:rPr lang="en-US" sz="1400" b="0" dirty="0">
                <a:solidFill>
                  <a:srgbClr val="008000"/>
                </a:solidFill>
                <a:effectLst/>
                <a:highlight>
                  <a:srgbClr val="FFFFFE"/>
                </a:highlight>
                <a:latin typeface="Consolas" panose="020B0609020204030204" pitchFamily="49" charset="0"/>
              </a:rPr>
              <a:t>/*</a:t>
            </a:r>
            <a:endParaRPr lang="en-US" sz="1400" b="0" dirty="0">
              <a:solidFill>
                <a:srgbClr val="000000"/>
              </a:solidFill>
              <a:effectLst/>
              <a:highlight>
                <a:srgbClr val="FFFFFE"/>
              </a:highlight>
              <a:latin typeface="Consolas" panose="020B0609020204030204" pitchFamily="49" charset="0"/>
            </a:endParaRPr>
          </a:p>
          <a:p>
            <a:pPr marL="0" indent="0">
              <a:buNone/>
            </a:pPr>
            <a:r>
              <a:rPr lang="en-US" sz="1400" b="0" dirty="0">
                <a:solidFill>
                  <a:srgbClr val="008000"/>
                </a:solidFill>
                <a:effectLst/>
                <a:highlight>
                  <a:srgbClr val="FFFFFE"/>
                </a:highlight>
                <a:latin typeface="Consolas" panose="020B0609020204030204" pitchFamily="49" charset="0"/>
              </a:rPr>
              <a:t>     * If the commit is loaded from the commit-graph file, then this</a:t>
            </a:r>
            <a:endParaRPr lang="en-US" sz="1400" b="0" dirty="0">
              <a:solidFill>
                <a:srgbClr val="000000"/>
              </a:solidFill>
              <a:effectLst/>
              <a:highlight>
                <a:srgbClr val="FFFFFE"/>
              </a:highlight>
              <a:latin typeface="Consolas" panose="020B0609020204030204" pitchFamily="49" charset="0"/>
            </a:endParaRPr>
          </a:p>
          <a:p>
            <a:pPr marL="0" indent="0">
              <a:buNone/>
            </a:pPr>
            <a:r>
              <a:rPr lang="en-US" sz="1400" b="0" dirty="0">
                <a:solidFill>
                  <a:srgbClr val="008000"/>
                </a:solidFill>
                <a:effectLst/>
                <a:highlight>
                  <a:srgbClr val="FFFFFE"/>
                </a:highlight>
                <a:latin typeface="Consolas" panose="020B0609020204030204" pitchFamily="49" charset="0"/>
              </a:rPr>
              <a:t>     * member may be NULL. Only access it through </a:t>
            </a:r>
            <a:r>
              <a:rPr lang="en-US" sz="1400" b="0" dirty="0" err="1">
                <a:solidFill>
                  <a:srgbClr val="008000"/>
                </a:solidFill>
                <a:effectLst/>
                <a:highlight>
                  <a:srgbClr val="FFFFFE"/>
                </a:highlight>
                <a:latin typeface="Consolas" panose="020B0609020204030204" pitchFamily="49" charset="0"/>
              </a:rPr>
              <a:t>repo_get_commit_tree</a:t>
            </a:r>
            <a:r>
              <a:rPr lang="en-US" sz="1400" b="0" dirty="0">
                <a:solidFill>
                  <a:srgbClr val="008000"/>
                </a:solidFill>
                <a:effectLst/>
                <a:highlight>
                  <a:srgbClr val="FFFFFE"/>
                </a:highlight>
                <a:latin typeface="Consolas" panose="020B0609020204030204" pitchFamily="49" charset="0"/>
              </a:rPr>
              <a:t>()</a:t>
            </a:r>
            <a:endParaRPr lang="en-US" sz="1400" b="0" dirty="0">
              <a:solidFill>
                <a:srgbClr val="000000"/>
              </a:solidFill>
              <a:effectLst/>
              <a:highlight>
                <a:srgbClr val="FFFFFE"/>
              </a:highlight>
              <a:latin typeface="Consolas" panose="020B0609020204030204" pitchFamily="49" charset="0"/>
            </a:endParaRPr>
          </a:p>
          <a:p>
            <a:pPr marL="0" indent="0">
              <a:buNone/>
            </a:pPr>
            <a:r>
              <a:rPr lang="en-US" sz="1400" b="0" dirty="0">
                <a:solidFill>
                  <a:srgbClr val="008000"/>
                </a:solidFill>
                <a:effectLst/>
                <a:highlight>
                  <a:srgbClr val="FFFFFE"/>
                </a:highlight>
                <a:latin typeface="Consolas" panose="020B0609020204030204" pitchFamily="49" charset="0"/>
              </a:rPr>
              <a:t>     * or </a:t>
            </a:r>
            <a:r>
              <a:rPr lang="en-US" sz="1400" b="0" dirty="0" err="1">
                <a:solidFill>
                  <a:srgbClr val="008000"/>
                </a:solidFill>
                <a:effectLst/>
                <a:highlight>
                  <a:srgbClr val="FFFFFE"/>
                </a:highlight>
                <a:latin typeface="Consolas" panose="020B0609020204030204" pitchFamily="49" charset="0"/>
              </a:rPr>
              <a:t>get_commit_tree_oid</a:t>
            </a:r>
            <a:r>
              <a:rPr lang="en-US" sz="1400" b="0" dirty="0">
                <a:solidFill>
                  <a:srgbClr val="008000"/>
                </a:solidFill>
                <a:effectLst/>
                <a:highlight>
                  <a:srgbClr val="FFFFFE"/>
                </a:highlight>
                <a:latin typeface="Consolas" panose="020B0609020204030204" pitchFamily="49" charset="0"/>
              </a:rPr>
              <a:t>().</a:t>
            </a:r>
            <a:endParaRPr lang="en-US" sz="1400" b="0" dirty="0">
              <a:solidFill>
                <a:srgbClr val="000000"/>
              </a:solidFill>
              <a:effectLst/>
              <a:highlight>
                <a:srgbClr val="FFFFFE"/>
              </a:highlight>
              <a:latin typeface="Consolas" panose="020B0609020204030204" pitchFamily="49" charset="0"/>
            </a:endParaRPr>
          </a:p>
          <a:p>
            <a:pPr marL="0" indent="0">
              <a:buNone/>
            </a:pPr>
            <a:r>
              <a:rPr lang="en-US" sz="1400" b="0" dirty="0">
                <a:solidFill>
                  <a:srgbClr val="008000"/>
                </a:solidFill>
                <a:effectLst/>
                <a:highlight>
                  <a:srgbClr val="FFFFFE"/>
                </a:highlight>
                <a:latin typeface="Consolas" panose="020B0609020204030204" pitchFamily="49" charset="0"/>
              </a:rPr>
              <a:t>     */</a:t>
            </a:r>
            <a:endParaRPr lang="en-US" sz="1400" b="0" dirty="0">
              <a:solidFill>
                <a:srgbClr val="000000"/>
              </a:solidFill>
              <a:effectLst/>
              <a:highlight>
                <a:srgbClr val="FFFFFE"/>
              </a:highlight>
              <a:latin typeface="Consolas" panose="020B0609020204030204" pitchFamily="49" charset="0"/>
            </a:endParaRPr>
          </a:p>
          <a:p>
            <a:pPr marL="0" indent="0">
              <a:buNone/>
            </a:pPr>
            <a:r>
              <a:rPr lang="en-US" sz="1400" b="0" dirty="0">
                <a:solidFill>
                  <a:srgbClr val="000000"/>
                </a:solidFill>
                <a:effectLst/>
                <a:highlight>
                  <a:srgbClr val="FFFFFE"/>
                </a:highlight>
                <a:latin typeface="Consolas" panose="020B0609020204030204" pitchFamily="49" charset="0"/>
              </a:rPr>
              <a:t>    </a:t>
            </a:r>
            <a:r>
              <a:rPr lang="en-US" sz="1400" b="0" dirty="0">
                <a:solidFill>
                  <a:srgbClr val="0000FF"/>
                </a:solidFill>
                <a:effectLst/>
                <a:highlight>
                  <a:srgbClr val="FFFFFE"/>
                </a:highlight>
                <a:latin typeface="Consolas" panose="020B0609020204030204" pitchFamily="49" charset="0"/>
              </a:rPr>
              <a:t>struct</a:t>
            </a:r>
            <a:r>
              <a:rPr lang="en-US" sz="1400" b="0" dirty="0">
                <a:solidFill>
                  <a:srgbClr val="000000"/>
                </a:solidFill>
                <a:effectLst/>
                <a:highlight>
                  <a:srgbClr val="FFFFFE"/>
                </a:highlight>
                <a:latin typeface="Consolas" panose="020B0609020204030204" pitchFamily="49" charset="0"/>
              </a:rPr>
              <a:t> tree *</a:t>
            </a:r>
            <a:r>
              <a:rPr lang="en-US" sz="1400" b="0" dirty="0" err="1">
                <a:solidFill>
                  <a:srgbClr val="000000"/>
                </a:solidFill>
                <a:effectLst/>
                <a:highlight>
                  <a:srgbClr val="FFFFFE"/>
                </a:highlight>
                <a:latin typeface="Consolas" panose="020B0609020204030204" pitchFamily="49" charset="0"/>
              </a:rPr>
              <a:t>maybe_tree</a:t>
            </a:r>
            <a:r>
              <a:rPr lang="en-US" sz="1400" b="0" dirty="0">
                <a:solidFill>
                  <a:srgbClr val="000000"/>
                </a:solidFill>
                <a:effectLst/>
                <a:highlight>
                  <a:srgbClr val="FFFFFE"/>
                </a:highlight>
                <a:latin typeface="Consolas" panose="020B0609020204030204" pitchFamily="49" charset="0"/>
              </a:rPr>
              <a:t>;</a:t>
            </a:r>
          </a:p>
          <a:p>
            <a:pPr marL="0" indent="0">
              <a:buNone/>
            </a:pPr>
            <a:r>
              <a:rPr lang="en-US" sz="1400" b="0" dirty="0">
                <a:solidFill>
                  <a:srgbClr val="000000"/>
                </a:solidFill>
                <a:effectLst/>
                <a:highlight>
                  <a:srgbClr val="FFFFFE"/>
                </a:highlight>
                <a:latin typeface="Consolas" panose="020B0609020204030204" pitchFamily="49" charset="0"/>
              </a:rPr>
              <a:t>    </a:t>
            </a:r>
            <a:r>
              <a:rPr lang="en-US" sz="1400" b="0" dirty="0">
                <a:solidFill>
                  <a:srgbClr val="0000FF"/>
                </a:solidFill>
                <a:effectLst/>
                <a:highlight>
                  <a:srgbClr val="FFFFFE"/>
                </a:highlight>
                <a:latin typeface="Consolas" panose="020B0609020204030204" pitchFamily="49" charset="0"/>
              </a:rPr>
              <a:t>unsigned</a:t>
            </a:r>
            <a:r>
              <a:rPr lang="en-US" sz="1400" b="0" dirty="0">
                <a:solidFill>
                  <a:srgbClr val="000000"/>
                </a:solidFill>
                <a:effectLst/>
                <a:highlight>
                  <a:srgbClr val="FFFFFE"/>
                </a:highlight>
                <a:latin typeface="Consolas" panose="020B0609020204030204" pitchFamily="49" charset="0"/>
              </a:rPr>
              <a:t> </a:t>
            </a:r>
            <a:r>
              <a:rPr lang="en-US" sz="1400" b="0" dirty="0">
                <a:solidFill>
                  <a:srgbClr val="0000FF"/>
                </a:solidFill>
                <a:effectLst/>
                <a:highlight>
                  <a:srgbClr val="FFFFFE"/>
                </a:highlight>
                <a:latin typeface="Consolas" panose="020B0609020204030204" pitchFamily="49" charset="0"/>
              </a:rPr>
              <a:t>int</a:t>
            </a:r>
            <a:r>
              <a:rPr lang="en-US" sz="1400" b="0" dirty="0">
                <a:solidFill>
                  <a:srgbClr val="000000"/>
                </a:solidFill>
                <a:effectLst/>
                <a:highlight>
                  <a:srgbClr val="FFFFFE"/>
                </a:highlight>
                <a:latin typeface="Consolas" panose="020B0609020204030204" pitchFamily="49" charset="0"/>
              </a:rPr>
              <a:t> index;</a:t>
            </a:r>
          </a:p>
          <a:p>
            <a:pPr marL="0" indent="0">
              <a:buNone/>
            </a:pPr>
            <a:r>
              <a:rPr lang="en-US" sz="1400" b="0" dirty="0">
                <a:solidFill>
                  <a:srgbClr val="000000"/>
                </a:solidFill>
                <a:effectLst/>
                <a:highlight>
                  <a:srgbClr val="FFFFFE"/>
                </a:highlight>
                <a:latin typeface="Consolas" panose="020B0609020204030204" pitchFamily="49" charset="0"/>
              </a:rPr>
              <a:t>};</a:t>
            </a:r>
          </a:p>
        </p:txBody>
      </p:sp>
    </p:spTree>
    <p:extLst>
      <p:ext uri="{BB962C8B-B14F-4D97-AF65-F5344CB8AC3E}">
        <p14:creationId xmlns:p14="http://schemas.microsoft.com/office/powerpoint/2010/main" val="1230987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2B13-0AF4-0BB6-1DDA-F0A1D443B3F3}"/>
              </a:ext>
            </a:extLst>
          </p:cNvPr>
          <p:cNvSpPr>
            <a:spLocks noGrp="1"/>
          </p:cNvSpPr>
          <p:nvPr>
            <p:ph type="title"/>
          </p:nvPr>
        </p:nvSpPr>
        <p:spPr/>
        <p:txBody>
          <a:bodyPr/>
          <a:lstStyle/>
          <a:p>
            <a:r>
              <a:rPr lang="en-US" dirty="0"/>
              <a:t>System Design: Git</a:t>
            </a:r>
          </a:p>
        </p:txBody>
      </p:sp>
      <p:sp>
        <p:nvSpPr>
          <p:cNvPr id="3" name="Content Placeholder 2">
            <a:extLst>
              <a:ext uri="{FF2B5EF4-FFF2-40B4-BE49-F238E27FC236}">
                <a16:creationId xmlns:a16="http://schemas.microsoft.com/office/drawing/2014/main" id="{398396A7-5A0D-5EC1-F648-4A6BA4AFCD3D}"/>
              </a:ext>
            </a:extLst>
          </p:cNvPr>
          <p:cNvSpPr>
            <a:spLocks noGrp="1"/>
          </p:cNvSpPr>
          <p:nvPr>
            <p:ph idx="1"/>
          </p:nvPr>
        </p:nvSpPr>
        <p:spPr/>
        <p:txBody>
          <a:bodyPr/>
          <a:lstStyle/>
          <a:p>
            <a:r>
              <a:rPr lang="en-US" dirty="0"/>
              <a:t>A single line change in a large file would produce a separate blob (compressed with </a:t>
            </a:r>
            <a:r>
              <a:rPr lang="en-US" dirty="0" err="1"/>
              <a:t>zlib</a:t>
            </a:r>
            <a:r>
              <a:rPr lang="en-US" dirty="0"/>
              <a:t>) with a unique hash – so-called “loose” object format.</a:t>
            </a:r>
            <a:endParaRPr lang="ru-RU" dirty="0"/>
          </a:p>
          <a:p>
            <a:r>
              <a:rPr lang="en-US" dirty="0"/>
              <a:t>Multiple blobs of similar content occupy disk space inefficiently.</a:t>
            </a:r>
          </a:p>
          <a:p>
            <a:r>
              <a:rPr lang="en-US" dirty="0" err="1"/>
              <a:t>Packfile</a:t>
            </a:r>
            <a:r>
              <a:rPr lang="en-US" dirty="0"/>
              <a:t> – a single file containing the content of all packed objects.</a:t>
            </a:r>
          </a:p>
          <a:p>
            <a:r>
              <a:rPr lang="en-US" dirty="0"/>
              <a:t>An index file stores offsets into the “</a:t>
            </a:r>
            <a:r>
              <a:rPr lang="en-US" dirty="0" err="1"/>
              <a:t>packfile</a:t>
            </a:r>
            <a:r>
              <a:rPr lang="en-US" dirty="0"/>
              <a:t>”. Within </a:t>
            </a:r>
            <a:r>
              <a:rPr lang="en-US" dirty="0" err="1"/>
              <a:t>packfile</a:t>
            </a:r>
            <a:r>
              <a:rPr lang="en-US" dirty="0"/>
              <a:t>, older versions are stored as “deltas”.</a:t>
            </a:r>
          </a:p>
          <a:p>
            <a:endParaRPr lang="ru-RU" dirty="0"/>
          </a:p>
        </p:txBody>
      </p:sp>
    </p:spTree>
    <p:extLst>
      <p:ext uri="{BB962C8B-B14F-4D97-AF65-F5344CB8AC3E}">
        <p14:creationId xmlns:p14="http://schemas.microsoft.com/office/powerpoint/2010/main" val="906322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3135-8D8A-E5BA-47BE-84D50636BD9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A67AA88-76D7-C2FB-8C09-B60BAEEB34A1}"/>
              </a:ext>
            </a:extLst>
          </p:cNvPr>
          <p:cNvSpPr>
            <a:spLocks noGrp="1"/>
          </p:cNvSpPr>
          <p:nvPr>
            <p:ph idx="1"/>
          </p:nvPr>
        </p:nvSpPr>
        <p:spPr/>
        <p:txBody>
          <a:bodyPr>
            <a:normAutofit/>
          </a:bodyPr>
          <a:lstStyle/>
          <a:p>
            <a:r>
              <a:rPr lang="en-US" dirty="0"/>
              <a:t>Concept</a:t>
            </a:r>
          </a:p>
          <a:p>
            <a:r>
              <a:rPr lang="en-US" dirty="0"/>
              <a:t>Design</a:t>
            </a:r>
          </a:p>
          <a:p>
            <a:r>
              <a:rPr lang="en-US" dirty="0"/>
              <a:t>Architecture</a:t>
            </a:r>
          </a:p>
          <a:p>
            <a:r>
              <a:rPr lang="en-US" dirty="0"/>
              <a:t>Modules</a:t>
            </a:r>
          </a:p>
          <a:p>
            <a:r>
              <a:rPr lang="en-US" dirty="0"/>
              <a:t>Homework</a:t>
            </a:r>
          </a:p>
          <a:p>
            <a:endParaRPr lang="en-US" dirty="0"/>
          </a:p>
        </p:txBody>
      </p:sp>
    </p:spTree>
    <p:extLst>
      <p:ext uri="{BB962C8B-B14F-4D97-AF65-F5344CB8AC3E}">
        <p14:creationId xmlns:p14="http://schemas.microsoft.com/office/powerpoint/2010/main" val="1941465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3451-51F4-EBAA-9268-B3CE3E4C07F8}"/>
              </a:ext>
            </a:extLst>
          </p:cNvPr>
          <p:cNvSpPr>
            <a:spLocks noGrp="1"/>
          </p:cNvSpPr>
          <p:nvPr>
            <p:ph type="title"/>
          </p:nvPr>
        </p:nvSpPr>
        <p:spPr/>
        <p:txBody>
          <a:bodyPr/>
          <a:lstStyle/>
          <a:p>
            <a:r>
              <a:rPr lang="en-US" dirty="0"/>
              <a:t>System Design: Git</a:t>
            </a:r>
          </a:p>
        </p:txBody>
      </p:sp>
      <p:sp>
        <p:nvSpPr>
          <p:cNvPr id="9" name="Rectangle 8">
            <a:extLst>
              <a:ext uri="{FF2B5EF4-FFF2-40B4-BE49-F238E27FC236}">
                <a16:creationId xmlns:a16="http://schemas.microsoft.com/office/drawing/2014/main" id="{37EB5897-9C02-7AD1-2501-066D11C56127}"/>
              </a:ext>
            </a:extLst>
          </p:cNvPr>
          <p:cNvSpPr/>
          <p:nvPr/>
        </p:nvSpPr>
        <p:spPr>
          <a:xfrm>
            <a:off x="6533716" y="2185830"/>
            <a:ext cx="1897372" cy="5993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Object concept</a:t>
            </a:r>
          </a:p>
        </p:txBody>
      </p:sp>
      <p:sp>
        <p:nvSpPr>
          <p:cNvPr id="10" name="Rectangle 9">
            <a:extLst>
              <a:ext uri="{FF2B5EF4-FFF2-40B4-BE49-F238E27FC236}">
                <a16:creationId xmlns:a16="http://schemas.microsoft.com/office/drawing/2014/main" id="{78269A36-E211-B4FE-BAC2-E050722CF578}"/>
              </a:ext>
            </a:extLst>
          </p:cNvPr>
          <p:cNvSpPr/>
          <p:nvPr/>
        </p:nvSpPr>
        <p:spPr>
          <a:xfrm>
            <a:off x="8041579" y="2842382"/>
            <a:ext cx="1897372" cy="2996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Blob</a:t>
            </a:r>
          </a:p>
        </p:txBody>
      </p:sp>
      <p:sp>
        <p:nvSpPr>
          <p:cNvPr id="11" name="Rectangle 10">
            <a:extLst>
              <a:ext uri="{FF2B5EF4-FFF2-40B4-BE49-F238E27FC236}">
                <a16:creationId xmlns:a16="http://schemas.microsoft.com/office/drawing/2014/main" id="{26E642E2-71BD-3BC9-7910-79D5C5B8FC55}"/>
              </a:ext>
            </a:extLst>
          </p:cNvPr>
          <p:cNvSpPr/>
          <p:nvPr/>
        </p:nvSpPr>
        <p:spPr>
          <a:xfrm>
            <a:off x="8041579" y="3217739"/>
            <a:ext cx="1897372" cy="2996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Tree</a:t>
            </a:r>
          </a:p>
        </p:txBody>
      </p:sp>
      <p:sp>
        <p:nvSpPr>
          <p:cNvPr id="12" name="Rectangle 11">
            <a:extLst>
              <a:ext uri="{FF2B5EF4-FFF2-40B4-BE49-F238E27FC236}">
                <a16:creationId xmlns:a16="http://schemas.microsoft.com/office/drawing/2014/main" id="{DF5EEE4C-85F9-DEFC-F91D-C6087569D17A}"/>
              </a:ext>
            </a:extLst>
          </p:cNvPr>
          <p:cNvSpPr/>
          <p:nvPr/>
        </p:nvSpPr>
        <p:spPr>
          <a:xfrm>
            <a:off x="8041579" y="3593096"/>
            <a:ext cx="1897372" cy="2996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Commit</a:t>
            </a:r>
          </a:p>
        </p:txBody>
      </p:sp>
      <p:cxnSp>
        <p:nvCxnSpPr>
          <p:cNvPr id="15" name="Connector: Elbow 14">
            <a:extLst>
              <a:ext uri="{FF2B5EF4-FFF2-40B4-BE49-F238E27FC236}">
                <a16:creationId xmlns:a16="http://schemas.microsoft.com/office/drawing/2014/main" id="{2B9AC8FB-930F-528A-E3A8-69C87E039217}"/>
              </a:ext>
            </a:extLst>
          </p:cNvPr>
          <p:cNvCxnSpPr>
            <a:cxnSpLocks/>
            <a:stCxn id="9" idx="2"/>
            <a:endCxn id="10" idx="1"/>
          </p:cNvCxnSpPr>
          <p:nvPr/>
        </p:nvCxnSpPr>
        <p:spPr>
          <a:xfrm rot="16200000" flipH="1">
            <a:off x="7658485" y="2609134"/>
            <a:ext cx="207011" cy="559177"/>
          </a:xfrm>
          <a:prstGeom prst="bentConnector2">
            <a:avLst/>
          </a:prstGeom>
        </p:spPr>
        <p:style>
          <a:lnRef idx="2">
            <a:schemeClr val="accent3"/>
          </a:lnRef>
          <a:fillRef idx="1">
            <a:schemeClr val="lt1"/>
          </a:fillRef>
          <a:effectRef idx="0">
            <a:schemeClr val="accent3"/>
          </a:effectRef>
          <a:fontRef idx="minor">
            <a:schemeClr val="dk1"/>
          </a:fontRef>
        </p:style>
      </p:cxnSp>
      <p:cxnSp>
        <p:nvCxnSpPr>
          <p:cNvPr id="17" name="Connector: Elbow 16">
            <a:extLst>
              <a:ext uri="{FF2B5EF4-FFF2-40B4-BE49-F238E27FC236}">
                <a16:creationId xmlns:a16="http://schemas.microsoft.com/office/drawing/2014/main" id="{37624CF4-E816-6A29-6A95-C9DAD648C556}"/>
              </a:ext>
            </a:extLst>
          </p:cNvPr>
          <p:cNvCxnSpPr>
            <a:cxnSpLocks/>
            <a:stCxn id="9" idx="2"/>
            <a:endCxn id="11" idx="1"/>
          </p:cNvCxnSpPr>
          <p:nvPr/>
        </p:nvCxnSpPr>
        <p:spPr>
          <a:xfrm rot="16200000" flipH="1">
            <a:off x="7470806" y="2796813"/>
            <a:ext cx="582368" cy="559177"/>
          </a:xfrm>
          <a:prstGeom prst="bentConnector2">
            <a:avLst/>
          </a:prstGeom>
        </p:spPr>
        <p:style>
          <a:lnRef idx="2">
            <a:schemeClr val="accent3"/>
          </a:lnRef>
          <a:fillRef idx="1">
            <a:schemeClr val="lt1"/>
          </a:fillRef>
          <a:effectRef idx="0">
            <a:schemeClr val="accent3"/>
          </a:effectRef>
          <a:fontRef idx="minor">
            <a:schemeClr val="dk1"/>
          </a:fontRef>
        </p:style>
      </p:cxnSp>
      <p:cxnSp>
        <p:nvCxnSpPr>
          <p:cNvPr id="19" name="Connector: Elbow 18">
            <a:extLst>
              <a:ext uri="{FF2B5EF4-FFF2-40B4-BE49-F238E27FC236}">
                <a16:creationId xmlns:a16="http://schemas.microsoft.com/office/drawing/2014/main" id="{CA921274-3D14-4C75-B8D5-A946D1A103BC}"/>
              </a:ext>
            </a:extLst>
          </p:cNvPr>
          <p:cNvCxnSpPr>
            <a:cxnSpLocks/>
            <a:stCxn id="9" idx="2"/>
            <a:endCxn id="12" idx="1"/>
          </p:cNvCxnSpPr>
          <p:nvPr/>
        </p:nvCxnSpPr>
        <p:spPr>
          <a:xfrm rot="16200000" flipH="1">
            <a:off x="7283128" y="2984491"/>
            <a:ext cx="957725" cy="559177"/>
          </a:xfrm>
          <a:prstGeom prst="bentConnector2">
            <a:avLst/>
          </a:prstGeom>
        </p:spPr>
        <p:style>
          <a:lnRef idx="2">
            <a:schemeClr val="accent3"/>
          </a:lnRef>
          <a:fillRef idx="1">
            <a:schemeClr val="lt1"/>
          </a:fillRef>
          <a:effectRef idx="0">
            <a:schemeClr val="accent3"/>
          </a:effectRef>
          <a:fontRef idx="minor">
            <a:schemeClr val="dk1"/>
          </a:fontRef>
        </p:style>
      </p:cxnSp>
      <p:sp>
        <p:nvSpPr>
          <p:cNvPr id="34" name="Oval 33">
            <a:extLst>
              <a:ext uri="{FF2B5EF4-FFF2-40B4-BE49-F238E27FC236}">
                <a16:creationId xmlns:a16="http://schemas.microsoft.com/office/drawing/2014/main" id="{21F06FC5-A728-BFD1-C852-6A1B3FCECF87}"/>
              </a:ext>
            </a:extLst>
          </p:cNvPr>
          <p:cNvSpPr/>
          <p:nvPr/>
        </p:nvSpPr>
        <p:spPr>
          <a:xfrm>
            <a:off x="4054517" y="1360931"/>
            <a:ext cx="1678193" cy="5993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Git</a:t>
            </a:r>
          </a:p>
        </p:txBody>
      </p:sp>
      <p:sp>
        <p:nvSpPr>
          <p:cNvPr id="35" name="Oval 34">
            <a:extLst>
              <a:ext uri="{FF2B5EF4-FFF2-40B4-BE49-F238E27FC236}">
                <a16:creationId xmlns:a16="http://schemas.microsoft.com/office/drawing/2014/main" id="{FB018BD5-8657-4DE8-6968-9F36C1DCE444}"/>
              </a:ext>
            </a:extLst>
          </p:cNvPr>
          <p:cNvSpPr/>
          <p:nvPr/>
        </p:nvSpPr>
        <p:spPr>
          <a:xfrm>
            <a:off x="1800788" y="2168811"/>
            <a:ext cx="1678193" cy="5993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Store/retrieve file contents</a:t>
            </a:r>
          </a:p>
        </p:txBody>
      </p:sp>
      <p:sp>
        <p:nvSpPr>
          <p:cNvPr id="36" name="Oval 35">
            <a:extLst>
              <a:ext uri="{FF2B5EF4-FFF2-40B4-BE49-F238E27FC236}">
                <a16:creationId xmlns:a16="http://schemas.microsoft.com/office/drawing/2014/main" id="{37FCD1EC-611B-1B2F-2AB1-F6ACC02EBB49}"/>
              </a:ext>
            </a:extLst>
          </p:cNvPr>
          <p:cNvSpPr/>
          <p:nvPr/>
        </p:nvSpPr>
        <p:spPr>
          <a:xfrm>
            <a:off x="1800787" y="3006750"/>
            <a:ext cx="1678193" cy="5993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Content versioning</a:t>
            </a:r>
          </a:p>
        </p:txBody>
      </p:sp>
      <p:sp>
        <p:nvSpPr>
          <p:cNvPr id="37" name="Oval 36">
            <a:extLst>
              <a:ext uri="{FF2B5EF4-FFF2-40B4-BE49-F238E27FC236}">
                <a16:creationId xmlns:a16="http://schemas.microsoft.com/office/drawing/2014/main" id="{45051D11-3A96-0F11-1206-7F42AA68866D}"/>
              </a:ext>
            </a:extLst>
          </p:cNvPr>
          <p:cNvSpPr/>
          <p:nvPr/>
        </p:nvSpPr>
        <p:spPr>
          <a:xfrm>
            <a:off x="1800787" y="3844689"/>
            <a:ext cx="1678193" cy="5993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Authorship, dates, reasoning</a:t>
            </a:r>
          </a:p>
        </p:txBody>
      </p:sp>
      <p:sp>
        <p:nvSpPr>
          <p:cNvPr id="38" name="Oval 37">
            <a:extLst>
              <a:ext uri="{FF2B5EF4-FFF2-40B4-BE49-F238E27FC236}">
                <a16:creationId xmlns:a16="http://schemas.microsoft.com/office/drawing/2014/main" id="{AABCCE57-B2F4-DE8C-0C19-C203C3DD3366}"/>
              </a:ext>
            </a:extLst>
          </p:cNvPr>
          <p:cNvSpPr/>
          <p:nvPr/>
        </p:nvSpPr>
        <p:spPr>
          <a:xfrm>
            <a:off x="1800786" y="4682628"/>
            <a:ext cx="1678193" cy="5993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Retrieving project snapshots</a:t>
            </a:r>
            <a:endParaRPr lang="en-US" sz="1200" dirty="0"/>
          </a:p>
        </p:txBody>
      </p:sp>
      <p:sp>
        <p:nvSpPr>
          <p:cNvPr id="40" name="Oval 39">
            <a:extLst>
              <a:ext uri="{FF2B5EF4-FFF2-40B4-BE49-F238E27FC236}">
                <a16:creationId xmlns:a16="http://schemas.microsoft.com/office/drawing/2014/main" id="{D6E0B95F-A8C4-A43B-F229-9971C4B34B0D}"/>
              </a:ext>
            </a:extLst>
          </p:cNvPr>
          <p:cNvSpPr/>
          <p:nvPr/>
        </p:nvSpPr>
        <p:spPr>
          <a:xfrm>
            <a:off x="1800785" y="5520567"/>
            <a:ext cx="1678193" cy="5993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Compress data to save disk space</a:t>
            </a:r>
          </a:p>
        </p:txBody>
      </p:sp>
      <p:cxnSp>
        <p:nvCxnSpPr>
          <p:cNvPr id="42" name="Connector: Elbow 41">
            <a:extLst>
              <a:ext uri="{FF2B5EF4-FFF2-40B4-BE49-F238E27FC236}">
                <a16:creationId xmlns:a16="http://schemas.microsoft.com/office/drawing/2014/main" id="{05561EEF-C585-D74F-5485-C76DD0A71290}"/>
              </a:ext>
            </a:extLst>
          </p:cNvPr>
          <p:cNvCxnSpPr>
            <a:stCxn id="34" idx="2"/>
            <a:endCxn id="35" idx="2"/>
          </p:cNvCxnSpPr>
          <p:nvPr/>
        </p:nvCxnSpPr>
        <p:spPr>
          <a:xfrm rot="10800000" flipV="1">
            <a:off x="1800789" y="1660624"/>
            <a:ext cx="2253729" cy="807880"/>
          </a:xfrm>
          <a:prstGeom prst="bentConnector3">
            <a:avLst>
              <a:gd name="adj1" fmla="val 110143"/>
            </a:avLst>
          </a:prstGeom>
        </p:spPr>
        <p:style>
          <a:lnRef idx="2">
            <a:schemeClr val="accent1"/>
          </a:lnRef>
          <a:fillRef idx="0">
            <a:schemeClr val="accent1"/>
          </a:fillRef>
          <a:effectRef idx="1">
            <a:schemeClr val="accent1"/>
          </a:effectRef>
          <a:fontRef idx="minor">
            <a:schemeClr val="tx1"/>
          </a:fontRef>
        </p:style>
      </p:cxnSp>
      <p:cxnSp>
        <p:nvCxnSpPr>
          <p:cNvPr id="44" name="Connector: Elbow 43">
            <a:extLst>
              <a:ext uri="{FF2B5EF4-FFF2-40B4-BE49-F238E27FC236}">
                <a16:creationId xmlns:a16="http://schemas.microsoft.com/office/drawing/2014/main" id="{9FAC428C-E3D4-86A9-CB24-077C4AA2DC95}"/>
              </a:ext>
            </a:extLst>
          </p:cNvPr>
          <p:cNvCxnSpPr>
            <a:stCxn id="34" idx="2"/>
            <a:endCxn id="36" idx="2"/>
          </p:cNvCxnSpPr>
          <p:nvPr/>
        </p:nvCxnSpPr>
        <p:spPr>
          <a:xfrm rot="10800000" flipV="1">
            <a:off x="1800787" y="1660623"/>
            <a:ext cx="2253730" cy="1645819"/>
          </a:xfrm>
          <a:prstGeom prst="bentConnector3">
            <a:avLst>
              <a:gd name="adj1" fmla="val 110143"/>
            </a:avLst>
          </a:prstGeom>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5A54435D-AEC4-D7AB-2567-60B30BC82416}"/>
              </a:ext>
            </a:extLst>
          </p:cNvPr>
          <p:cNvCxnSpPr>
            <a:stCxn id="34" idx="2"/>
            <a:endCxn id="37" idx="2"/>
          </p:cNvCxnSpPr>
          <p:nvPr/>
        </p:nvCxnSpPr>
        <p:spPr>
          <a:xfrm rot="10800000" flipV="1">
            <a:off x="1800787" y="1660624"/>
            <a:ext cx="2253730" cy="2483758"/>
          </a:xfrm>
          <a:prstGeom prst="bentConnector3">
            <a:avLst>
              <a:gd name="adj1" fmla="val 110143"/>
            </a:avLst>
          </a:prstGeom>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DE847BB0-5241-D382-66F8-4D81E8E22440}"/>
              </a:ext>
            </a:extLst>
          </p:cNvPr>
          <p:cNvCxnSpPr>
            <a:stCxn id="34" idx="2"/>
            <a:endCxn id="38" idx="2"/>
          </p:cNvCxnSpPr>
          <p:nvPr/>
        </p:nvCxnSpPr>
        <p:spPr>
          <a:xfrm rot="10800000" flipV="1">
            <a:off x="1800787" y="1660623"/>
            <a:ext cx="2253731" cy="3321697"/>
          </a:xfrm>
          <a:prstGeom prst="bentConnector3">
            <a:avLst>
              <a:gd name="adj1" fmla="val 110143"/>
            </a:avLst>
          </a:prstGeom>
        </p:spPr>
        <p:style>
          <a:lnRef idx="2">
            <a:schemeClr val="accent1"/>
          </a:lnRef>
          <a:fillRef idx="0">
            <a:schemeClr val="accent1"/>
          </a:fillRef>
          <a:effectRef idx="1">
            <a:schemeClr val="accent1"/>
          </a:effectRef>
          <a:fontRef idx="minor">
            <a:schemeClr val="tx1"/>
          </a:fontRef>
        </p:style>
      </p:cxnSp>
      <p:cxnSp>
        <p:nvCxnSpPr>
          <p:cNvPr id="50" name="Connector: Elbow 49">
            <a:extLst>
              <a:ext uri="{FF2B5EF4-FFF2-40B4-BE49-F238E27FC236}">
                <a16:creationId xmlns:a16="http://schemas.microsoft.com/office/drawing/2014/main" id="{ECED9D88-5B29-4936-8CE9-F023FB5D93D3}"/>
              </a:ext>
            </a:extLst>
          </p:cNvPr>
          <p:cNvCxnSpPr>
            <a:stCxn id="34" idx="2"/>
            <a:endCxn id="40" idx="2"/>
          </p:cNvCxnSpPr>
          <p:nvPr/>
        </p:nvCxnSpPr>
        <p:spPr>
          <a:xfrm rot="10800000" flipV="1">
            <a:off x="1800785" y="1660624"/>
            <a:ext cx="2253732" cy="4159636"/>
          </a:xfrm>
          <a:prstGeom prst="bentConnector3">
            <a:avLst>
              <a:gd name="adj1" fmla="val 110143"/>
            </a:avLst>
          </a:prstGeom>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F268C7C6-3FD5-9B5F-079B-C8C93466EFA8}"/>
              </a:ext>
            </a:extLst>
          </p:cNvPr>
          <p:cNvSpPr/>
          <p:nvPr/>
        </p:nvSpPr>
        <p:spPr>
          <a:xfrm>
            <a:off x="6240112" y="3970800"/>
            <a:ext cx="1897372" cy="2996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SHA-1</a:t>
            </a:r>
          </a:p>
        </p:txBody>
      </p:sp>
      <p:sp>
        <p:nvSpPr>
          <p:cNvPr id="52" name="Rectangle 51">
            <a:extLst>
              <a:ext uri="{FF2B5EF4-FFF2-40B4-BE49-F238E27FC236}">
                <a16:creationId xmlns:a16="http://schemas.microsoft.com/office/drawing/2014/main" id="{438EF696-F2D5-FE52-2DD6-4FDDDEC59BD7}"/>
              </a:ext>
            </a:extLst>
          </p:cNvPr>
          <p:cNvSpPr/>
          <p:nvPr/>
        </p:nvSpPr>
        <p:spPr>
          <a:xfrm>
            <a:off x="6240112" y="4369433"/>
            <a:ext cx="1897372" cy="2996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Zlib</a:t>
            </a:r>
            <a:endParaRPr lang="en-US" sz="1600" dirty="0"/>
          </a:p>
        </p:txBody>
      </p:sp>
      <p:sp>
        <p:nvSpPr>
          <p:cNvPr id="53" name="Rectangle 52">
            <a:extLst>
              <a:ext uri="{FF2B5EF4-FFF2-40B4-BE49-F238E27FC236}">
                <a16:creationId xmlns:a16="http://schemas.microsoft.com/office/drawing/2014/main" id="{C22BC8C0-2FAC-3D3D-250B-6542C3AEC486}"/>
              </a:ext>
            </a:extLst>
          </p:cNvPr>
          <p:cNvSpPr/>
          <p:nvPr/>
        </p:nvSpPr>
        <p:spPr>
          <a:xfrm>
            <a:off x="6240112" y="4765948"/>
            <a:ext cx="1897372" cy="2996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Index file</a:t>
            </a:r>
          </a:p>
        </p:txBody>
      </p:sp>
      <p:sp>
        <p:nvSpPr>
          <p:cNvPr id="54" name="Rectangle 53">
            <a:extLst>
              <a:ext uri="{FF2B5EF4-FFF2-40B4-BE49-F238E27FC236}">
                <a16:creationId xmlns:a16="http://schemas.microsoft.com/office/drawing/2014/main" id="{7B73CF10-DB40-7DE0-37FF-819A39F57F40}"/>
              </a:ext>
            </a:extLst>
          </p:cNvPr>
          <p:cNvSpPr/>
          <p:nvPr/>
        </p:nvSpPr>
        <p:spPr>
          <a:xfrm>
            <a:off x="6240112" y="5165753"/>
            <a:ext cx="1897372" cy="2996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Packfile</a:t>
            </a:r>
            <a:endParaRPr lang="en-US" sz="1600" dirty="0"/>
          </a:p>
        </p:txBody>
      </p:sp>
      <p:sp>
        <p:nvSpPr>
          <p:cNvPr id="55" name="Rectangle 54">
            <a:extLst>
              <a:ext uri="{FF2B5EF4-FFF2-40B4-BE49-F238E27FC236}">
                <a16:creationId xmlns:a16="http://schemas.microsoft.com/office/drawing/2014/main" id="{FAB778F4-CEEC-6865-553D-56694FF5D831}"/>
              </a:ext>
            </a:extLst>
          </p:cNvPr>
          <p:cNvSpPr/>
          <p:nvPr/>
        </p:nvSpPr>
        <p:spPr>
          <a:xfrm>
            <a:off x="6533716" y="1360931"/>
            <a:ext cx="1897372" cy="59938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VSC concept</a:t>
            </a:r>
          </a:p>
        </p:txBody>
      </p:sp>
      <p:sp>
        <p:nvSpPr>
          <p:cNvPr id="56" name="Rectangle 55">
            <a:extLst>
              <a:ext uri="{FF2B5EF4-FFF2-40B4-BE49-F238E27FC236}">
                <a16:creationId xmlns:a16="http://schemas.microsoft.com/office/drawing/2014/main" id="{9112E741-99D9-C20E-5179-D7C7DFB15AB3}"/>
              </a:ext>
            </a:extLst>
          </p:cNvPr>
          <p:cNvSpPr/>
          <p:nvPr/>
        </p:nvSpPr>
        <p:spPr>
          <a:xfrm>
            <a:off x="6240112" y="5565558"/>
            <a:ext cx="1897372" cy="2996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err="1"/>
              <a:t>inode</a:t>
            </a:r>
            <a:endParaRPr lang="en-US" sz="1600" dirty="0"/>
          </a:p>
        </p:txBody>
      </p:sp>
      <p:sp>
        <p:nvSpPr>
          <p:cNvPr id="57" name="Rectangle 56">
            <a:extLst>
              <a:ext uri="{FF2B5EF4-FFF2-40B4-BE49-F238E27FC236}">
                <a16:creationId xmlns:a16="http://schemas.microsoft.com/office/drawing/2014/main" id="{C36F48F1-6D5F-404A-C28C-C211C46A4F2E}"/>
              </a:ext>
            </a:extLst>
          </p:cNvPr>
          <p:cNvSpPr/>
          <p:nvPr/>
        </p:nvSpPr>
        <p:spPr>
          <a:xfrm>
            <a:off x="6240112" y="5965363"/>
            <a:ext cx="1897372" cy="2996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directory</a:t>
            </a:r>
          </a:p>
        </p:txBody>
      </p:sp>
      <p:cxnSp>
        <p:nvCxnSpPr>
          <p:cNvPr id="59" name="Straight Connector 58">
            <a:extLst>
              <a:ext uri="{FF2B5EF4-FFF2-40B4-BE49-F238E27FC236}">
                <a16:creationId xmlns:a16="http://schemas.microsoft.com/office/drawing/2014/main" id="{B0CA8520-9A7C-A2D1-2A6A-726D70C38071}"/>
              </a:ext>
            </a:extLst>
          </p:cNvPr>
          <p:cNvCxnSpPr>
            <a:stCxn id="55" idx="2"/>
            <a:endCxn id="9" idx="0"/>
          </p:cNvCxnSpPr>
          <p:nvPr/>
        </p:nvCxnSpPr>
        <p:spPr>
          <a:xfrm>
            <a:off x="7482402" y="1960319"/>
            <a:ext cx="0" cy="225511"/>
          </a:xfrm>
          <a:prstGeom prst="line">
            <a:avLst/>
          </a:prstGeom>
        </p:spPr>
        <p:style>
          <a:lnRef idx="2">
            <a:schemeClr val="accent3"/>
          </a:lnRef>
          <a:fillRef idx="1">
            <a:schemeClr val="lt1"/>
          </a:fillRef>
          <a:effectRef idx="0">
            <a:schemeClr val="accent3"/>
          </a:effectRef>
          <a:fontRef idx="minor">
            <a:schemeClr val="dk1"/>
          </a:fontRef>
        </p:style>
      </p:cxnSp>
      <p:cxnSp>
        <p:nvCxnSpPr>
          <p:cNvPr id="61" name="Straight Connector 60">
            <a:extLst>
              <a:ext uri="{FF2B5EF4-FFF2-40B4-BE49-F238E27FC236}">
                <a16:creationId xmlns:a16="http://schemas.microsoft.com/office/drawing/2014/main" id="{A4503B53-F763-CD6A-2CC4-670B3C90ADA8}"/>
              </a:ext>
            </a:extLst>
          </p:cNvPr>
          <p:cNvCxnSpPr>
            <a:stCxn id="34" idx="6"/>
            <a:endCxn id="55" idx="1"/>
          </p:cNvCxnSpPr>
          <p:nvPr/>
        </p:nvCxnSpPr>
        <p:spPr>
          <a:xfrm>
            <a:off x="5732710" y="1660624"/>
            <a:ext cx="801006" cy="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1881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316F6-056F-D425-06D7-6AD66124100F}"/>
              </a:ext>
            </a:extLst>
          </p:cNvPr>
          <p:cNvSpPr>
            <a:spLocks noGrp="1"/>
          </p:cNvSpPr>
          <p:nvPr>
            <p:ph type="title"/>
          </p:nvPr>
        </p:nvSpPr>
        <p:spPr/>
        <p:txBody>
          <a:bodyPr/>
          <a:lstStyle/>
          <a:p>
            <a:r>
              <a:rPr lang="en-US" dirty="0"/>
              <a:t>Summary of the Concepts and Design Intro</a:t>
            </a:r>
          </a:p>
        </p:txBody>
      </p:sp>
      <p:sp>
        <p:nvSpPr>
          <p:cNvPr id="3" name="Content Placeholder 2">
            <a:extLst>
              <a:ext uri="{FF2B5EF4-FFF2-40B4-BE49-F238E27FC236}">
                <a16:creationId xmlns:a16="http://schemas.microsoft.com/office/drawing/2014/main" id="{4122561E-F19A-CA27-537F-552169470072}"/>
              </a:ext>
            </a:extLst>
          </p:cNvPr>
          <p:cNvSpPr>
            <a:spLocks noGrp="1"/>
          </p:cNvSpPr>
          <p:nvPr>
            <p:ph idx="1"/>
          </p:nvPr>
        </p:nvSpPr>
        <p:spPr/>
        <p:txBody>
          <a:bodyPr/>
          <a:lstStyle/>
          <a:p>
            <a:r>
              <a:rPr lang="en-US" dirty="0"/>
              <a:t>Architecture as a result of design process requires consideration of form and function, related through concept </a:t>
            </a:r>
          </a:p>
          <a:p>
            <a:r>
              <a:rPr lang="en-US" dirty="0"/>
              <a:t>Starting with the operand, its transformation identifies concepts which deliver value and meet requirements </a:t>
            </a:r>
          </a:p>
          <a:p>
            <a:r>
              <a:rPr lang="en-US" dirty="0"/>
              <a:t>Concepts elaborate into architectures which have </a:t>
            </a:r>
            <a:r>
              <a:rPr lang="en-US" dirty="0" err="1"/>
              <a:t>formfunction</a:t>
            </a:r>
            <a:r>
              <a:rPr lang="en-US" dirty="0"/>
              <a:t> and structural complexity </a:t>
            </a:r>
          </a:p>
          <a:p>
            <a:r>
              <a:rPr lang="en-US" dirty="0"/>
              <a:t>“Goodness” of an architecture is a </a:t>
            </a:r>
            <a:r>
              <a:rPr lang="en-US" dirty="0" err="1"/>
              <a:t>multiobjective</a:t>
            </a:r>
            <a:r>
              <a:rPr lang="en-US" dirty="0"/>
              <a:t> </a:t>
            </a:r>
            <a:r>
              <a:rPr lang="en-US" dirty="0" err="1"/>
              <a:t>valuedelivering</a:t>
            </a:r>
            <a:r>
              <a:rPr lang="en-US" dirty="0"/>
              <a:t> quality that includes performance, resource utilization, cost, operability and capacity among others</a:t>
            </a:r>
          </a:p>
        </p:txBody>
      </p:sp>
    </p:spTree>
    <p:extLst>
      <p:ext uri="{BB962C8B-B14F-4D97-AF65-F5344CB8AC3E}">
        <p14:creationId xmlns:p14="http://schemas.microsoft.com/office/powerpoint/2010/main" val="3105627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7D38-6220-585A-5517-8B0C7EC6FA77}"/>
              </a:ext>
            </a:extLst>
          </p:cNvPr>
          <p:cNvSpPr>
            <a:spLocks noGrp="1"/>
          </p:cNvSpPr>
          <p:nvPr>
            <p:ph type="title"/>
          </p:nvPr>
        </p:nvSpPr>
        <p:spPr/>
        <p:txBody>
          <a:bodyPr/>
          <a:lstStyle/>
          <a:p>
            <a:r>
              <a:rPr lang="en-US" dirty="0"/>
              <a:t>Complexity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7E29B5-3E98-4CF0-B685-9BA1F00C4DC2}"/>
                  </a:ext>
                </a:extLst>
              </p:cNvPr>
              <p:cNvSpPr>
                <a:spLocks noGrp="1"/>
              </p:cNvSpPr>
              <p:nvPr>
                <p:ph idx="1"/>
              </p:nvPr>
            </p:nvSpPr>
            <p:spPr/>
            <p:txBody>
              <a:bodyPr>
                <a:normAutofit lnSpcReduction="10000"/>
              </a:bodyPr>
              <a:lstStyle/>
              <a:p>
                <a:pPr marL="0" indent="0">
                  <a:buNone/>
                </a:pPr>
                <a:r>
                  <a:rPr lang="en-US"/>
                  <a:t>Complexity is anything related to the structure of a software system that makes it hard to understand and modify the system.</a:t>
                </a:r>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𝑝</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𝑐𝑜𝑠𝑡</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𝑡𝑖𝑚𝑒</m:t>
                              </m:r>
                            </m:e>
                            <m:sub>
                              <m:r>
                                <a:rPr lang="en-US" b="0" i="1" smtClean="0">
                                  <a:latin typeface="Cambria Math" panose="02040503050406030204" pitchFamily="18" charset="0"/>
                                </a:rPr>
                                <m:t>𝑝</m:t>
                              </m:r>
                            </m:sub>
                          </m:sSub>
                        </m:e>
                      </m:nary>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𝑝𝑎𝑟𝑡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𝑠𝑦𝑠𝑡𝑒𝑚</m:t>
                      </m:r>
                    </m:oMath>
                  </m:oMathPara>
                </a14:m>
                <a:endParaRPr lang="en-US"/>
              </a:p>
              <a:p>
                <a:pPr marL="0" indent="0">
                  <a:buNone/>
                </a:pPr>
                <a:r>
                  <a:rPr lang="en-US"/>
                  <a:t>Examples:</a:t>
                </a:r>
              </a:p>
              <a:p>
                <a:r>
                  <a:rPr lang="en-US"/>
                  <a:t>A piece of code is hard to understand.</a:t>
                </a:r>
              </a:p>
              <a:p>
                <a:r>
                  <a:rPr lang="en-US"/>
                  <a:t>A small improvement takes a lot of effort.</a:t>
                </a:r>
              </a:p>
              <a:p>
                <a:r>
                  <a:rPr lang="en-US"/>
                  <a:t>Fixing a bug without introducing another one is hard.</a:t>
                </a:r>
              </a:p>
            </p:txBody>
          </p:sp>
        </mc:Choice>
        <mc:Fallback xmlns="">
          <p:sp>
            <p:nvSpPr>
              <p:cNvPr id="3" name="Content Placeholder 2">
                <a:extLst>
                  <a:ext uri="{FF2B5EF4-FFF2-40B4-BE49-F238E27FC236}">
                    <a16:creationId xmlns:a16="http://schemas.microsoft.com/office/drawing/2014/main" id="{F17E29B5-3E98-4CF0-B685-9BA1F00C4DC2}"/>
                  </a:ext>
                </a:extLst>
              </p:cNvPr>
              <p:cNvSpPr>
                <a:spLocks noGrp="1" noRot="1" noChangeAspect="1" noMove="1" noResize="1" noEditPoints="1" noAdjustHandles="1" noChangeArrowheads="1" noChangeShapeType="1" noTextEdit="1"/>
              </p:cNvSpPr>
              <p:nvPr>
                <p:ph idx="1"/>
              </p:nvPr>
            </p:nvSpPr>
            <p:spPr>
              <a:blipFill>
                <a:blip r:embed="rId2"/>
                <a:stretch>
                  <a:fillRect l="-1217" t="-3081"/>
                </a:stretch>
              </a:blipFill>
            </p:spPr>
            <p:txBody>
              <a:bodyPr/>
              <a:lstStyle/>
              <a:p>
                <a:r>
                  <a:rPr lang="en-US">
                    <a:noFill/>
                  </a:rPr>
                  <a:t> </a:t>
                </a:r>
              </a:p>
            </p:txBody>
          </p:sp>
        </mc:Fallback>
      </mc:AlternateContent>
    </p:spTree>
    <p:extLst>
      <p:ext uri="{BB962C8B-B14F-4D97-AF65-F5344CB8AC3E}">
        <p14:creationId xmlns:p14="http://schemas.microsoft.com/office/powerpoint/2010/main" val="3045340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9936-888C-7B6B-8C22-3301E7100BA0}"/>
              </a:ext>
            </a:extLst>
          </p:cNvPr>
          <p:cNvSpPr>
            <a:spLocks noGrp="1"/>
          </p:cNvSpPr>
          <p:nvPr>
            <p:ph type="title"/>
          </p:nvPr>
        </p:nvSpPr>
        <p:spPr/>
        <p:txBody>
          <a:bodyPr/>
          <a:lstStyle/>
          <a:p>
            <a:r>
              <a:rPr lang="en-US"/>
              <a:t>Symptoms of complexity (remove)</a:t>
            </a:r>
          </a:p>
        </p:txBody>
      </p:sp>
      <p:sp>
        <p:nvSpPr>
          <p:cNvPr id="3" name="Content Placeholder 2">
            <a:extLst>
              <a:ext uri="{FF2B5EF4-FFF2-40B4-BE49-F238E27FC236}">
                <a16:creationId xmlns:a16="http://schemas.microsoft.com/office/drawing/2014/main" id="{8AC1A786-C531-6BA8-94E1-3B16CABA94B2}"/>
              </a:ext>
            </a:extLst>
          </p:cNvPr>
          <p:cNvSpPr>
            <a:spLocks noGrp="1"/>
          </p:cNvSpPr>
          <p:nvPr>
            <p:ph idx="1"/>
          </p:nvPr>
        </p:nvSpPr>
        <p:spPr/>
        <p:txBody>
          <a:bodyPr/>
          <a:lstStyle/>
          <a:p>
            <a:r>
              <a:rPr lang="en-US"/>
              <a:t>Change amplification</a:t>
            </a:r>
          </a:p>
          <a:p>
            <a:pPr lvl="1"/>
            <a:r>
              <a:rPr lang="en-US"/>
              <a:t>Example (#ifdef CUDA!!)</a:t>
            </a:r>
          </a:p>
          <a:p>
            <a:r>
              <a:rPr lang="en-US"/>
              <a:t>Cognitive load</a:t>
            </a:r>
          </a:p>
          <a:p>
            <a:pPr lvl="1"/>
            <a:r>
              <a:rPr lang="en-US"/>
              <a:t>Example (global variables, module dependencies – data </a:t>
            </a:r>
            <a:r>
              <a:rPr lang="en-US" err="1"/>
              <a:t>mgr</a:t>
            </a:r>
            <a:r>
              <a:rPr lang="en-US"/>
              <a:t> in </a:t>
            </a:r>
            <a:r>
              <a:rPr lang="en-US" err="1"/>
              <a:t>hdk</a:t>
            </a:r>
            <a:r>
              <a:rPr lang="en-US"/>
              <a:t>)</a:t>
            </a:r>
          </a:p>
          <a:p>
            <a:pPr lvl="1"/>
            <a:r>
              <a:rPr lang="en-US"/>
              <a:t>Lines of code is not a good measure!!</a:t>
            </a:r>
          </a:p>
          <a:p>
            <a:r>
              <a:rPr lang="en-US"/>
              <a:t>Unknown unknowns – something you need to know, but there’s no way of finding out what it is</a:t>
            </a:r>
          </a:p>
          <a:p>
            <a:pPr lvl="1"/>
            <a:r>
              <a:rPr lang="en-US"/>
              <a:t>Example (</a:t>
            </a:r>
            <a:r>
              <a:rPr lang="en-US" err="1"/>
              <a:t>smth</a:t>
            </a:r>
            <a:r>
              <a:rPr lang="en-US"/>
              <a:t> like a lack of dependency on a global-</a:t>
            </a:r>
            <a:r>
              <a:rPr lang="en-US" err="1"/>
              <a:t>ish</a:t>
            </a:r>
            <a:r>
              <a:rPr lang="en-US"/>
              <a:t> setting; options!! Update of the option by some rule that’s not apparent)</a:t>
            </a:r>
          </a:p>
        </p:txBody>
      </p:sp>
    </p:spTree>
    <p:extLst>
      <p:ext uri="{BB962C8B-B14F-4D97-AF65-F5344CB8AC3E}">
        <p14:creationId xmlns:p14="http://schemas.microsoft.com/office/powerpoint/2010/main" val="2006577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E55E-889F-7AD7-5FD6-9B362B8FC459}"/>
              </a:ext>
            </a:extLst>
          </p:cNvPr>
          <p:cNvSpPr>
            <a:spLocks noGrp="1"/>
          </p:cNvSpPr>
          <p:nvPr>
            <p:ph type="title"/>
          </p:nvPr>
        </p:nvSpPr>
        <p:spPr/>
        <p:txBody>
          <a:bodyPr/>
          <a:lstStyle/>
          <a:p>
            <a:r>
              <a:rPr lang="en-US"/>
              <a:t>Causes of complexity (remove)</a:t>
            </a:r>
          </a:p>
        </p:txBody>
      </p:sp>
      <p:sp>
        <p:nvSpPr>
          <p:cNvPr id="4" name="Content Placeholder 3">
            <a:extLst>
              <a:ext uri="{FF2B5EF4-FFF2-40B4-BE49-F238E27FC236}">
                <a16:creationId xmlns:a16="http://schemas.microsoft.com/office/drawing/2014/main" id="{AB1F20AF-78B9-C74B-8032-1C957BCC2C45}"/>
              </a:ext>
            </a:extLst>
          </p:cNvPr>
          <p:cNvSpPr>
            <a:spLocks noGrp="1"/>
          </p:cNvSpPr>
          <p:nvPr>
            <p:ph sz="half" idx="1"/>
          </p:nvPr>
        </p:nvSpPr>
        <p:spPr/>
        <p:txBody>
          <a:bodyPr/>
          <a:lstStyle/>
          <a:p>
            <a:pPr marL="0" indent="0">
              <a:buNone/>
            </a:pPr>
            <a:r>
              <a:rPr lang="en-US" b="1"/>
              <a:t>Dependencies</a:t>
            </a:r>
            <a:r>
              <a:rPr lang="en-US"/>
              <a:t> – a piece of code cannot be understood or modified in isolation.</a:t>
            </a:r>
          </a:p>
          <a:p>
            <a:pPr marL="0" indent="0">
              <a:buNone/>
            </a:pPr>
            <a:endParaRPr lang="en-US"/>
          </a:p>
          <a:p>
            <a:pPr marL="0" indent="0">
              <a:buNone/>
            </a:pPr>
            <a:r>
              <a:rPr lang="en-US"/>
              <a:t>Example 1: method signature.</a:t>
            </a:r>
          </a:p>
          <a:p>
            <a:pPr marL="0" indent="0">
              <a:buNone/>
            </a:pPr>
            <a:r>
              <a:rPr lang="en-US"/>
              <a:t>Example 2: serialization &amp; deserialization.</a:t>
            </a:r>
          </a:p>
          <a:p>
            <a:pPr marL="0" indent="0">
              <a:buNone/>
            </a:pPr>
            <a:endParaRPr lang="en-US"/>
          </a:p>
        </p:txBody>
      </p:sp>
      <p:sp>
        <p:nvSpPr>
          <p:cNvPr id="5" name="Content Placeholder 4">
            <a:extLst>
              <a:ext uri="{FF2B5EF4-FFF2-40B4-BE49-F238E27FC236}">
                <a16:creationId xmlns:a16="http://schemas.microsoft.com/office/drawing/2014/main" id="{7399F5CE-5F99-67E6-6AF9-8530A7202BAF}"/>
              </a:ext>
            </a:extLst>
          </p:cNvPr>
          <p:cNvSpPr>
            <a:spLocks noGrp="1"/>
          </p:cNvSpPr>
          <p:nvPr>
            <p:ph sz="half" idx="2"/>
          </p:nvPr>
        </p:nvSpPr>
        <p:spPr/>
        <p:txBody>
          <a:bodyPr/>
          <a:lstStyle/>
          <a:p>
            <a:pPr marL="0" indent="0">
              <a:buNone/>
            </a:pPr>
            <a:r>
              <a:rPr lang="en-US" b="1"/>
              <a:t>Obscurity</a:t>
            </a:r>
            <a:r>
              <a:rPr lang="en-US"/>
              <a:t> – important information is not obvious.</a:t>
            </a:r>
          </a:p>
          <a:p>
            <a:pPr marL="0" indent="0">
              <a:buNone/>
            </a:pPr>
            <a:endParaRPr lang="en-US"/>
          </a:p>
          <a:p>
            <a:pPr marL="0" indent="0">
              <a:buNone/>
            </a:pPr>
            <a:r>
              <a:rPr lang="en-US"/>
              <a:t>Example 1: variable name (time) or inadequate documentation.</a:t>
            </a:r>
          </a:p>
          <a:p>
            <a:pPr marL="0" indent="0">
              <a:buNone/>
            </a:pPr>
            <a:r>
              <a:rPr lang="en-US"/>
              <a:t>Example 2: Error status &amp; messages.</a:t>
            </a:r>
          </a:p>
        </p:txBody>
      </p:sp>
      <p:sp>
        <p:nvSpPr>
          <p:cNvPr id="6" name="TextBox 5">
            <a:extLst>
              <a:ext uri="{FF2B5EF4-FFF2-40B4-BE49-F238E27FC236}">
                <a16:creationId xmlns:a16="http://schemas.microsoft.com/office/drawing/2014/main" id="{9A6CEEB4-B253-43DE-80DE-2EF223801042}"/>
              </a:ext>
            </a:extLst>
          </p:cNvPr>
          <p:cNvSpPr txBox="1"/>
          <p:nvPr/>
        </p:nvSpPr>
        <p:spPr>
          <a:xfrm>
            <a:off x="762000" y="5222856"/>
            <a:ext cx="10515600" cy="954107"/>
          </a:xfrm>
          <a:prstGeom prst="rect">
            <a:avLst/>
          </a:prstGeom>
          <a:noFill/>
        </p:spPr>
        <p:txBody>
          <a:bodyPr wrap="square" rtlCol="0">
            <a:spAutoFit/>
          </a:bodyPr>
          <a:lstStyle/>
          <a:p>
            <a:pPr algn="ctr"/>
            <a:r>
              <a:rPr lang="en-US" sz="2800" b="1"/>
              <a:t>Complexity is incremental: thousands of small dependencies and obscurities introduced by current changes </a:t>
            </a:r>
          </a:p>
        </p:txBody>
      </p:sp>
    </p:spTree>
    <p:extLst>
      <p:ext uri="{BB962C8B-B14F-4D97-AF65-F5344CB8AC3E}">
        <p14:creationId xmlns:p14="http://schemas.microsoft.com/office/powerpoint/2010/main" val="3585601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3B853-6373-0F7B-E878-5D9219488AE6}"/>
              </a:ext>
            </a:extLst>
          </p:cNvPr>
          <p:cNvSpPr>
            <a:spLocks noGrp="1"/>
          </p:cNvSpPr>
          <p:nvPr>
            <p:ph type="title"/>
          </p:nvPr>
        </p:nvSpPr>
        <p:spPr/>
        <p:txBody>
          <a:bodyPr/>
          <a:lstStyle/>
          <a:p>
            <a:r>
              <a:rPr lang="en-US"/>
              <a:t>Working code is </a:t>
            </a:r>
            <a:r>
              <a:rPr lang="en-US" b="1" u="sng"/>
              <a:t>not</a:t>
            </a:r>
            <a:r>
              <a:rPr lang="en-US"/>
              <a:t> enough</a:t>
            </a:r>
          </a:p>
        </p:txBody>
      </p:sp>
      <p:sp>
        <p:nvSpPr>
          <p:cNvPr id="3" name="Content Placeholder 2">
            <a:extLst>
              <a:ext uri="{FF2B5EF4-FFF2-40B4-BE49-F238E27FC236}">
                <a16:creationId xmlns:a16="http://schemas.microsoft.com/office/drawing/2014/main" id="{4E0A11D5-8CA6-D147-6AB0-9F705D035B84}"/>
              </a:ext>
            </a:extLst>
          </p:cNvPr>
          <p:cNvSpPr>
            <a:spLocks noGrp="1"/>
          </p:cNvSpPr>
          <p:nvPr>
            <p:ph sz="half" idx="1"/>
          </p:nvPr>
        </p:nvSpPr>
        <p:spPr/>
        <p:txBody>
          <a:bodyPr/>
          <a:lstStyle/>
          <a:p>
            <a:pPr marL="0" indent="0">
              <a:buNone/>
            </a:pPr>
            <a:r>
              <a:rPr lang="en-US" b="1"/>
              <a:t>Tactical vs Strategic programming</a:t>
            </a:r>
          </a:p>
          <a:p>
            <a:r>
              <a:rPr lang="en-US"/>
              <a:t>Your primary goal is to produce a </a:t>
            </a:r>
            <a:r>
              <a:rPr lang="en-US" i="1"/>
              <a:t>good design.</a:t>
            </a:r>
          </a:p>
          <a:p>
            <a:r>
              <a:rPr lang="en-US"/>
              <a:t>Good design doesn’t come for free – it has to be something invested in continuously.</a:t>
            </a:r>
          </a:p>
          <a:p>
            <a:r>
              <a:rPr lang="en-US"/>
              <a:t>Technical debt</a:t>
            </a:r>
            <a:r>
              <a:rPr lang="ru-RU"/>
              <a:t> </a:t>
            </a:r>
            <a:r>
              <a:rPr lang="en-US"/>
              <a:t>as a consequence of tactical programming</a:t>
            </a:r>
          </a:p>
        </p:txBody>
      </p:sp>
      <p:pic>
        <p:nvPicPr>
          <p:cNvPr id="5" name="Content Placeholder 4" descr="A diagram of a strategy&#10;&#10;Description automatically generated">
            <a:extLst>
              <a:ext uri="{FF2B5EF4-FFF2-40B4-BE49-F238E27FC236}">
                <a16:creationId xmlns:a16="http://schemas.microsoft.com/office/drawing/2014/main" id="{574D6B91-9F3B-F3B3-08FE-B2E672FEA128}"/>
              </a:ext>
            </a:extLst>
          </p:cNvPr>
          <p:cNvPicPr>
            <a:picLocks noGrp="1" noChangeAspect="1"/>
          </p:cNvPicPr>
          <p:nvPr>
            <p:ph sz="half" idx="2"/>
          </p:nvPr>
        </p:nvPicPr>
        <p:blipFill>
          <a:blip r:embed="rId2"/>
          <a:stretch>
            <a:fillRect/>
          </a:stretch>
        </p:blipFill>
        <p:spPr>
          <a:xfrm>
            <a:off x="6318930" y="1825625"/>
            <a:ext cx="4888139" cy="4351338"/>
          </a:xfrm>
          <a:ln>
            <a:noFill/>
          </a:ln>
        </p:spPr>
      </p:pic>
    </p:spTree>
    <p:extLst>
      <p:ext uri="{BB962C8B-B14F-4D97-AF65-F5344CB8AC3E}">
        <p14:creationId xmlns:p14="http://schemas.microsoft.com/office/powerpoint/2010/main" val="4168064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450B-B035-9E40-6C62-C54E398477A1}"/>
              </a:ext>
            </a:extLst>
          </p:cNvPr>
          <p:cNvSpPr>
            <a:spLocks noGrp="1"/>
          </p:cNvSpPr>
          <p:nvPr>
            <p:ph type="title"/>
          </p:nvPr>
        </p:nvSpPr>
        <p:spPr/>
        <p:txBody>
          <a:bodyPr/>
          <a:lstStyle/>
          <a:p>
            <a:r>
              <a:rPr lang="en-US"/>
              <a:t>Modules should be deep</a:t>
            </a:r>
          </a:p>
        </p:txBody>
      </p:sp>
      <p:sp>
        <p:nvSpPr>
          <p:cNvPr id="5" name="Content Placeholder 4">
            <a:extLst>
              <a:ext uri="{FF2B5EF4-FFF2-40B4-BE49-F238E27FC236}">
                <a16:creationId xmlns:a16="http://schemas.microsoft.com/office/drawing/2014/main" id="{0CD1D05D-CEF7-757D-3F09-C464065DAB35}"/>
              </a:ext>
            </a:extLst>
          </p:cNvPr>
          <p:cNvSpPr>
            <a:spLocks noGrp="1"/>
          </p:cNvSpPr>
          <p:nvPr>
            <p:ph idx="1"/>
          </p:nvPr>
        </p:nvSpPr>
        <p:spPr/>
        <p:txBody>
          <a:bodyPr/>
          <a:lstStyle/>
          <a:p>
            <a:r>
              <a:rPr lang="en-US"/>
              <a:t>Modular design – only a fraction of the overall complexity faces a user of a given module (classes, subsystems, services, etc.).</a:t>
            </a:r>
          </a:p>
          <a:p>
            <a:r>
              <a:rPr lang="en-US"/>
              <a:t>Ideal scenario: modules are completely independent. The goal of the design is to minimize the dependencies between modules.</a:t>
            </a:r>
          </a:p>
          <a:p>
            <a:r>
              <a:rPr lang="en-US"/>
              <a:t>Modules consist of interfaces (the “what”) and implementations (the “how”).</a:t>
            </a:r>
          </a:p>
          <a:p>
            <a:pPr lvl="1"/>
            <a:r>
              <a:rPr lang="en-US"/>
              <a:t>Developers should not need to understand the implementation of a module that they are not working on directly.</a:t>
            </a:r>
          </a:p>
          <a:p>
            <a:endParaRPr lang="en-US"/>
          </a:p>
        </p:txBody>
      </p:sp>
    </p:spTree>
    <p:extLst>
      <p:ext uri="{BB962C8B-B14F-4D97-AF65-F5344CB8AC3E}">
        <p14:creationId xmlns:p14="http://schemas.microsoft.com/office/powerpoint/2010/main" val="1253935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708B-B2EE-8F66-A7E3-7B83AEFC41BF}"/>
              </a:ext>
            </a:extLst>
          </p:cNvPr>
          <p:cNvSpPr>
            <a:spLocks noGrp="1"/>
          </p:cNvSpPr>
          <p:nvPr>
            <p:ph type="title"/>
          </p:nvPr>
        </p:nvSpPr>
        <p:spPr/>
        <p:txBody>
          <a:bodyPr/>
          <a:lstStyle/>
          <a:p>
            <a:r>
              <a:rPr lang="en-US"/>
              <a:t>Interfaces &amp; Abstractions</a:t>
            </a:r>
          </a:p>
        </p:txBody>
      </p:sp>
      <p:sp>
        <p:nvSpPr>
          <p:cNvPr id="3" name="Content Placeholder 2">
            <a:extLst>
              <a:ext uri="{FF2B5EF4-FFF2-40B4-BE49-F238E27FC236}">
                <a16:creationId xmlns:a16="http://schemas.microsoft.com/office/drawing/2014/main" id="{EC006733-986E-246E-21B4-5C2AD05133EE}"/>
              </a:ext>
            </a:extLst>
          </p:cNvPr>
          <p:cNvSpPr>
            <a:spLocks noGrp="1"/>
          </p:cNvSpPr>
          <p:nvPr>
            <p:ph idx="1"/>
          </p:nvPr>
        </p:nvSpPr>
        <p:spPr/>
        <p:txBody>
          <a:bodyPr>
            <a:normAutofit fontScale="92500" lnSpcReduction="10000"/>
          </a:bodyPr>
          <a:lstStyle/>
          <a:p>
            <a:pPr marL="0" indent="0">
              <a:buNone/>
            </a:pPr>
            <a:r>
              <a:rPr lang="en-US"/>
              <a:t>Anything a user must know to interact with a module is a part of the </a:t>
            </a:r>
            <a:r>
              <a:rPr lang="en-US" b="1"/>
              <a:t>interface</a:t>
            </a:r>
            <a:r>
              <a:rPr lang="en-US"/>
              <a:t>.</a:t>
            </a:r>
          </a:p>
          <a:p>
            <a:r>
              <a:rPr lang="en-US"/>
              <a:t>Two kinds of information</a:t>
            </a:r>
          </a:p>
          <a:p>
            <a:pPr lvl="1"/>
            <a:r>
              <a:rPr lang="en-US" b="1"/>
              <a:t>Formal</a:t>
            </a:r>
            <a:r>
              <a:rPr lang="en-US"/>
              <a:t>: explicit information in code (e.g., number &amp; type of arguments). These can typically be checked by the programming language.</a:t>
            </a:r>
          </a:p>
          <a:p>
            <a:pPr lvl="1"/>
            <a:r>
              <a:rPr lang="en-US" b="1"/>
              <a:t>Informal</a:t>
            </a:r>
            <a:r>
              <a:rPr lang="en-US"/>
              <a:t>: constraints, assumptions, or high-level behavior (e.g., methods calling order, system state changes like file creation). These usually reside in the comments and cannot be automatically checked.</a:t>
            </a:r>
          </a:p>
          <a:p>
            <a:endParaRPr lang="en-US"/>
          </a:p>
          <a:p>
            <a:r>
              <a:rPr lang="en-US"/>
              <a:t>An </a:t>
            </a:r>
            <a:r>
              <a:rPr lang="en-US" b="1"/>
              <a:t>abstraction</a:t>
            </a:r>
            <a:r>
              <a:rPr lang="en-US"/>
              <a:t> is a simplified view of an entity, which omits </a:t>
            </a:r>
            <a:r>
              <a:rPr lang="en-US" u="sng"/>
              <a:t>unimportant</a:t>
            </a:r>
            <a:r>
              <a:rPr lang="en-US"/>
              <a:t> information. (example for abstractions gone wrong, false abstractions).</a:t>
            </a:r>
          </a:p>
          <a:p>
            <a:endParaRPr lang="en-US"/>
          </a:p>
        </p:txBody>
      </p:sp>
    </p:spTree>
    <p:extLst>
      <p:ext uri="{BB962C8B-B14F-4D97-AF65-F5344CB8AC3E}">
        <p14:creationId xmlns:p14="http://schemas.microsoft.com/office/powerpoint/2010/main" val="2034864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0BD3-1BF5-4E40-805F-053B520207ED}"/>
              </a:ext>
            </a:extLst>
          </p:cNvPr>
          <p:cNvSpPr>
            <a:spLocks noGrp="1"/>
          </p:cNvSpPr>
          <p:nvPr>
            <p:ph type="title"/>
          </p:nvPr>
        </p:nvSpPr>
        <p:spPr/>
        <p:txBody>
          <a:bodyPr/>
          <a:lstStyle/>
          <a:p>
            <a:r>
              <a:rPr lang="en-US"/>
              <a:t>Deep modules</a:t>
            </a:r>
          </a:p>
        </p:txBody>
      </p:sp>
      <p:sp>
        <p:nvSpPr>
          <p:cNvPr id="4" name="Content Placeholder 3">
            <a:extLst>
              <a:ext uri="{FF2B5EF4-FFF2-40B4-BE49-F238E27FC236}">
                <a16:creationId xmlns:a16="http://schemas.microsoft.com/office/drawing/2014/main" id="{9E0784B0-242D-883F-03CC-B2DA9DA18A64}"/>
              </a:ext>
            </a:extLst>
          </p:cNvPr>
          <p:cNvSpPr>
            <a:spLocks noGrp="1"/>
          </p:cNvSpPr>
          <p:nvPr>
            <p:ph sz="half" idx="1"/>
          </p:nvPr>
        </p:nvSpPr>
        <p:spPr/>
        <p:txBody>
          <a:bodyPr/>
          <a:lstStyle/>
          <a:p>
            <a:r>
              <a:rPr lang="en-US"/>
              <a:t>The </a:t>
            </a:r>
            <a:r>
              <a:rPr lang="en-US" i="1"/>
              <a:t>complexity cost </a:t>
            </a:r>
            <a:r>
              <a:rPr lang="en-US"/>
              <a:t>of a module is its interface.</a:t>
            </a:r>
          </a:p>
          <a:p>
            <a:r>
              <a:rPr lang="en-US"/>
              <a:t>The benefit of a module is its functionality.</a:t>
            </a:r>
          </a:p>
          <a:p>
            <a:endParaRPr lang="en-US"/>
          </a:p>
          <a:p>
            <a:pPr marL="0" indent="0">
              <a:buNone/>
            </a:pPr>
            <a:r>
              <a:rPr lang="en-US" b="1"/>
              <a:t>The best modules are those with the greatest benefit and least cost</a:t>
            </a:r>
            <a:r>
              <a:rPr lang="en-US"/>
              <a:t>.</a:t>
            </a:r>
          </a:p>
        </p:txBody>
      </p:sp>
      <p:pic>
        <p:nvPicPr>
          <p:cNvPr id="3" name="Content Placeholder 2" descr="A diagram of cost and benefit&#10;&#10;Description automatically generated">
            <a:extLst>
              <a:ext uri="{FF2B5EF4-FFF2-40B4-BE49-F238E27FC236}">
                <a16:creationId xmlns:a16="http://schemas.microsoft.com/office/drawing/2014/main" id="{3AAD3C5B-BAD9-B16B-1C89-4D06C1FB614D}"/>
              </a:ext>
            </a:extLst>
          </p:cNvPr>
          <p:cNvPicPr>
            <a:picLocks noGrp="1" noChangeAspect="1"/>
          </p:cNvPicPr>
          <p:nvPr>
            <p:ph sz="half" idx="2"/>
          </p:nvPr>
        </p:nvPicPr>
        <p:blipFill>
          <a:blip r:embed="rId2"/>
          <a:stretch>
            <a:fillRect/>
          </a:stretch>
        </p:blipFill>
        <p:spPr>
          <a:xfrm>
            <a:off x="6479519" y="1825625"/>
            <a:ext cx="4566961" cy="4351338"/>
          </a:xfrm>
          <a:ln>
            <a:noFill/>
          </a:ln>
        </p:spPr>
      </p:pic>
    </p:spTree>
    <p:extLst>
      <p:ext uri="{BB962C8B-B14F-4D97-AF65-F5344CB8AC3E}">
        <p14:creationId xmlns:p14="http://schemas.microsoft.com/office/powerpoint/2010/main" val="2345537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3A277-83A2-0A77-306F-57E6F9820703}"/>
              </a:ext>
            </a:extLst>
          </p:cNvPr>
          <p:cNvSpPr>
            <a:spLocks noGrp="1"/>
          </p:cNvSpPr>
          <p:nvPr>
            <p:ph type="title"/>
          </p:nvPr>
        </p:nvSpPr>
        <p:spPr/>
        <p:txBody>
          <a:bodyPr/>
          <a:lstStyle/>
          <a:p>
            <a:r>
              <a:rPr lang="en-US" dirty="0"/>
              <a:t>Shallow modules</a:t>
            </a:r>
          </a:p>
        </p:txBody>
      </p:sp>
      <p:sp>
        <p:nvSpPr>
          <p:cNvPr id="4" name="Content Placeholder 3">
            <a:extLst>
              <a:ext uri="{FF2B5EF4-FFF2-40B4-BE49-F238E27FC236}">
                <a16:creationId xmlns:a16="http://schemas.microsoft.com/office/drawing/2014/main" id="{39B0E0A4-79A3-020F-67B0-63D14CC0C684}"/>
              </a:ext>
            </a:extLst>
          </p:cNvPr>
          <p:cNvSpPr>
            <a:spLocks noGrp="1"/>
          </p:cNvSpPr>
          <p:nvPr>
            <p:ph sz="half" idx="2"/>
          </p:nvPr>
        </p:nvSpPr>
        <p:spPr/>
        <p:txBody>
          <a:bodyPr>
            <a:normAutofit fontScale="55000" lnSpcReduction="20000"/>
          </a:bodyPr>
          <a:lstStyle/>
          <a:p>
            <a:r>
              <a:rPr lang="en-US" dirty="0"/>
              <a:t>In this example:</a:t>
            </a:r>
          </a:p>
          <a:p>
            <a:pPr>
              <a:buFont typeface="Arial" panose="020B0604020202020204" pitchFamily="34" charset="0"/>
              <a:buChar char="•"/>
            </a:pPr>
            <a:r>
              <a:rPr lang="en-US" dirty="0"/>
              <a:t>The </a:t>
            </a:r>
            <a:r>
              <a:rPr lang="en-US" b="1" dirty="0"/>
              <a:t>interface is complex</a:t>
            </a:r>
            <a:r>
              <a:rPr lang="en-US" dirty="0"/>
              <a:t>: Users have to ensure that the matrices are of compatible sizes and manage the details of matrix addition and multiplication.</a:t>
            </a:r>
          </a:p>
          <a:p>
            <a:pPr>
              <a:buFont typeface="Arial" panose="020B0604020202020204" pitchFamily="34" charset="0"/>
              <a:buChar char="•"/>
            </a:pPr>
            <a:r>
              <a:rPr lang="en-US" dirty="0"/>
              <a:t>The module </a:t>
            </a:r>
            <a:r>
              <a:rPr lang="en-US" b="1" dirty="0"/>
              <a:t>provides little abstraction</a:t>
            </a:r>
            <a:r>
              <a:rPr lang="en-US" dirty="0"/>
              <a:t>: It doesn't handle errors, validate input sizes, or offer higher-level operations.</a:t>
            </a:r>
          </a:p>
          <a:p>
            <a:pPr>
              <a:buFont typeface="Arial" panose="020B0604020202020204" pitchFamily="34" charset="0"/>
              <a:buChar char="•"/>
            </a:pPr>
            <a:r>
              <a:rPr lang="en-US" dirty="0"/>
              <a:t>It </a:t>
            </a:r>
            <a:r>
              <a:rPr lang="en-US" b="1" dirty="0"/>
              <a:t>exposes implementation details</a:t>
            </a:r>
            <a:r>
              <a:rPr lang="en-US" dirty="0"/>
              <a:t>: Users must understand how matrices are represented as lists of lists.</a:t>
            </a:r>
          </a:p>
          <a:p>
            <a:r>
              <a:rPr lang="en-US" b="1" dirty="0"/>
              <a:t>Why It's Shallow:</a:t>
            </a:r>
            <a:endParaRPr lang="en-US" dirty="0"/>
          </a:p>
          <a:p>
            <a:pPr>
              <a:buFont typeface="Arial" panose="020B0604020202020204" pitchFamily="34" charset="0"/>
              <a:buChar char="•"/>
            </a:pPr>
            <a:r>
              <a:rPr lang="en-US" b="1" dirty="0"/>
              <a:t>No Complexity Reduction</a:t>
            </a:r>
            <a:r>
              <a:rPr lang="en-US" dirty="0"/>
              <a:t>: The module doesn't simplify matrix operations for the user; it merely wraps basic procedures that the user could implement directly.</a:t>
            </a:r>
          </a:p>
          <a:p>
            <a:pPr>
              <a:buFont typeface="Arial" panose="020B0604020202020204" pitchFamily="34" charset="0"/>
              <a:buChar char="•"/>
            </a:pPr>
            <a:r>
              <a:rPr lang="en-US" b="1" dirty="0"/>
              <a:t>Poor Encapsulation</a:t>
            </a:r>
            <a:r>
              <a:rPr lang="en-US" dirty="0"/>
              <a:t>: Internal representations and operational details are exposed to the user, who must manage them manually.</a:t>
            </a:r>
          </a:p>
          <a:p>
            <a:pPr>
              <a:buFont typeface="Arial" panose="020B0604020202020204" pitchFamily="34" charset="0"/>
              <a:buChar char="•"/>
            </a:pPr>
            <a:r>
              <a:rPr lang="en-US" b="1" dirty="0"/>
              <a:t>Minimal Abstraction</a:t>
            </a:r>
            <a:r>
              <a:rPr lang="en-US" dirty="0"/>
              <a:t>: There's no higher-level interface that hides the intricacies of matrix computations.</a:t>
            </a:r>
          </a:p>
          <a:p>
            <a:pPr marL="0" indent="0">
              <a:buNone/>
            </a:pPr>
            <a:endParaRPr lang="en-US" dirty="0"/>
          </a:p>
        </p:txBody>
      </p:sp>
      <p:pic>
        <p:nvPicPr>
          <p:cNvPr id="10" name="Picture 9">
            <a:extLst>
              <a:ext uri="{FF2B5EF4-FFF2-40B4-BE49-F238E27FC236}">
                <a16:creationId xmlns:a16="http://schemas.microsoft.com/office/drawing/2014/main" id="{82534884-A974-19DE-05C9-CA1195D258D9}"/>
              </a:ext>
            </a:extLst>
          </p:cNvPr>
          <p:cNvPicPr>
            <a:picLocks noChangeAspect="1"/>
          </p:cNvPicPr>
          <p:nvPr/>
        </p:nvPicPr>
        <p:blipFill>
          <a:blip r:embed="rId2"/>
          <a:stretch>
            <a:fillRect/>
          </a:stretch>
        </p:blipFill>
        <p:spPr>
          <a:xfrm>
            <a:off x="911173" y="1563711"/>
            <a:ext cx="4240811" cy="4689497"/>
          </a:xfrm>
          <a:prstGeom prst="rect">
            <a:avLst/>
          </a:prstGeom>
        </p:spPr>
      </p:pic>
    </p:spTree>
    <p:extLst>
      <p:ext uri="{BB962C8B-B14F-4D97-AF65-F5344CB8AC3E}">
        <p14:creationId xmlns:p14="http://schemas.microsoft.com/office/powerpoint/2010/main" val="2409976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AA47-37E8-DB87-EF21-E73818D3C1D3}"/>
              </a:ext>
            </a:extLst>
          </p:cNvPr>
          <p:cNvSpPr>
            <a:spLocks noGrp="1"/>
          </p:cNvSpPr>
          <p:nvPr>
            <p:ph type="title"/>
          </p:nvPr>
        </p:nvSpPr>
        <p:spPr/>
        <p:txBody>
          <a:bodyPr/>
          <a:lstStyle/>
          <a:p>
            <a:r>
              <a:rPr lang="en-US" dirty="0"/>
              <a:t>Requirements and Design</a:t>
            </a:r>
          </a:p>
        </p:txBody>
      </p:sp>
      <p:sp>
        <p:nvSpPr>
          <p:cNvPr id="4" name="Rectangle 3">
            <a:extLst>
              <a:ext uri="{FF2B5EF4-FFF2-40B4-BE49-F238E27FC236}">
                <a16:creationId xmlns:a16="http://schemas.microsoft.com/office/drawing/2014/main" id="{45AEB09F-1FB8-BF1B-5192-759DEFE9CCA2}"/>
              </a:ext>
            </a:extLst>
          </p:cNvPr>
          <p:cNvSpPr/>
          <p:nvPr/>
        </p:nvSpPr>
        <p:spPr>
          <a:xfrm>
            <a:off x="1525532" y="2311272"/>
            <a:ext cx="2972948" cy="3744905"/>
          </a:xfrm>
          <a:prstGeom prst="rect">
            <a:avLst/>
          </a:prstGeom>
          <a:gradFill>
            <a:gsLst>
              <a:gs pos="0">
                <a:schemeClr val="accent1">
                  <a:lumMod val="0"/>
                  <a:lumOff val="100000"/>
                  <a:alpha val="0"/>
                </a:schemeClr>
              </a:gs>
              <a:gs pos="50000">
                <a:schemeClr val="accent1">
                  <a:lumMod val="45000"/>
                  <a:lumOff val="55000"/>
                </a:schemeClr>
              </a:gs>
              <a:gs pos="50000">
                <a:schemeClr val="accent1">
                  <a:lumMod val="43000"/>
                  <a:lumOff val="57000"/>
                </a:schemeClr>
              </a:gs>
              <a:gs pos="100000">
                <a:schemeClr val="bg1">
                  <a:alpha val="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47F7A95-A5F0-ED1D-C80F-56BEFB164265}"/>
              </a:ext>
            </a:extLst>
          </p:cNvPr>
          <p:cNvSpPr txBox="1"/>
          <p:nvPr/>
        </p:nvSpPr>
        <p:spPr>
          <a:xfrm>
            <a:off x="2218776" y="2614541"/>
            <a:ext cx="1586460" cy="369332"/>
          </a:xfrm>
          <a:prstGeom prst="rect">
            <a:avLst/>
          </a:prstGeom>
          <a:noFill/>
        </p:spPr>
        <p:txBody>
          <a:bodyPr wrap="none" rtlCol="0">
            <a:spAutoFit/>
          </a:bodyPr>
          <a:lstStyle/>
          <a:p>
            <a:r>
              <a:rPr lang="en-US" dirty="0"/>
              <a:t>Requirements</a:t>
            </a:r>
          </a:p>
        </p:txBody>
      </p:sp>
      <p:sp>
        <p:nvSpPr>
          <p:cNvPr id="8" name="TextBox 7">
            <a:extLst>
              <a:ext uri="{FF2B5EF4-FFF2-40B4-BE49-F238E27FC236}">
                <a16:creationId xmlns:a16="http://schemas.microsoft.com/office/drawing/2014/main" id="{581B2E14-B0F8-50C3-9EC7-15288EDBF93D}"/>
              </a:ext>
            </a:extLst>
          </p:cNvPr>
          <p:cNvSpPr txBox="1"/>
          <p:nvPr/>
        </p:nvSpPr>
        <p:spPr>
          <a:xfrm>
            <a:off x="2576630" y="5013118"/>
            <a:ext cx="870751" cy="369332"/>
          </a:xfrm>
          <a:prstGeom prst="rect">
            <a:avLst/>
          </a:prstGeom>
          <a:noFill/>
        </p:spPr>
        <p:txBody>
          <a:bodyPr wrap="none" rtlCol="0">
            <a:spAutoFit/>
          </a:bodyPr>
          <a:lstStyle/>
          <a:p>
            <a:r>
              <a:rPr lang="en-US" dirty="0"/>
              <a:t>Design</a:t>
            </a:r>
          </a:p>
        </p:txBody>
      </p:sp>
      <p:sp>
        <p:nvSpPr>
          <p:cNvPr id="9" name="Rectangle 8">
            <a:extLst>
              <a:ext uri="{FF2B5EF4-FFF2-40B4-BE49-F238E27FC236}">
                <a16:creationId xmlns:a16="http://schemas.microsoft.com/office/drawing/2014/main" id="{E7457157-D1DC-F717-9BFD-405545FA71E9}"/>
              </a:ext>
            </a:extLst>
          </p:cNvPr>
          <p:cNvSpPr/>
          <p:nvPr/>
        </p:nvSpPr>
        <p:spPr>
          <a:xfrm>
            <a:off x="7000276" y="2311272"/>
            <a:ext cx="2972948" cy="37449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634302F-9D65-46DD-D5E9-566DFE71E133}"/>
              </a:ext>
            </a:extLst>
          </p:cNvPr>
          <p:cNvSpPr txBox="1"/>
          <p:nvPr/>
        </p:nvSpPr>
        <p:spPr>
          <a:xfrm>
            <a:off x="7693520" y="2614541"/>
            <a:ext cx="1586460" cy="369332"/>
          </a:xfrm>
          <a:prstGeom prst="rect">
            <a:avLst/>
          </a:prstGeom>
          <a:noFill/>
        </p:spPr>
        <p:txBody>
          <a:bodyPr wrap="none" rtlCol="0">
            <a:spAutoFit/>
          </a:bodyPr>
          <a:lstStyle/>
          <a:p>
            <a:r>
              <a:rPr lang="en-US" dirty="0"/>
              <a:t>Requirements</a:t>
            </a:r>
          </a:p>
        </p:txBody>
      </p:sp>
      <p:sp>
        <p:nvSpPr>
          <p:cNvPr id="11" name="TextBox 10">
            <a:extLst>
              <a:ext uri="{FF2B5EF4-FFF2-40B4-BE49-F238E27FC236}">
                <a16:creationId xmlns:a16="http://schemas.microsoft.com/office/drawing/2014/main" id="{F43B7D23-FAC1-5158-DB21-3B944AC042D2}"/>
              </a:ext>
            </a:extLst>
          </p:cNvPr>
          <p:cNvSpPr txBox="1"/>
          <p:nvPr/>
        </p:nvSpPr>
        <p:spPr>
          <a:xfrm>
            <a:off x="8051374" y="5013118"/>
            <a:ext cx="870751" cy="369332"/>
          </a:xfrm>
          <a:prstGeom prst="rect">
            <a:avLst/>
          </a:prstGeom>
          <a:noFill/>
        </p:spPr>
        <p:txBody>
          <a:bodyPr wrap="none" rtlCol="0">
            <a:spAutoFit/>
          </a:bodyPr>
          <a:lstStyle/>
          <a:p>
            <a:r>
              <a:rPr lang="en-US" dirty="0"/>
              <a:t>Design</a:t>
            </a:r>
          </a:p>
        </p:txBody>
      </p:sp>
      <p:cxnSp>
        <p:nvCxnSpPr>
          <p:cNvPr id="13" name="Straight Connector 12">
            <a:extLst>
              <a:ext uri="{FF2B5EF4-FFF2-40B4-BE49-F238E27FC236}">
                <a16:creationId xmlns:a16="http://schemas.microsoft.com/office/drawing/2014/main" id="{311F1A43-E06D-EC83-7578-58CC001BFD59}"/>
              </a:ext>
            </a:extLst>
          </p:cNvPr>
          <p:cNvCxnSpPr>
            <a:stCxn id="9" idx="1"/>
            <a:endCxn id="9" idx="3"/>
          </p:cNvCxnSpPr>
          <p:nvPr/>
        </p:nvCxnSpPr>
        <p:spPr>
          <a:xfrm>
            <a:off x="7000276" y="4183725"/>
            <a:ext cx="2972948" cy="0"/>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6650C20-5E5F-D89F-95A9-FDE29C11137E}"/>
              </a:ext>
            </a:extLst>
          </p:cNvPr>
          <p:cNvSpPr txBox="1"/>
          <p:nvPr/>
        </p:nvSpPr>
        <p:spPr>
          <a:xfrm>
            <a:off x="5463006" y="3999059"/>
            <a:ext cx="632994" cy="369332"/>
          </a:xfrm>
          <a:prstGeom prst="rect">
            <a:avLst/>
          </a:prstGeom>
          <a:noFill/>
        </p:spPr>
        <p:txBody>
          <a:bodyPr wrap="none" rtlCol="0">
            <a:spAutoFit/>
          </a:bodyPr>
          <a:lstStyle/>
          <a:p>
            <a:r>
              <a:rPr lang="en-US" b="1" dirty="0"/>
              <a:t>NOT</a:t>
            </a:r>
          </a:p>
        </p:txBody>
      </p:sp>
    </p:spTree>
    <p:extLst>
      <p:ext uri="{BB962C8B-B14F-4D97-AF65-F5344CB8AC3E}">
        <p14:creationId xmlns:p14="http://schemas.microsoft.com/office/powerpoint/2010/main" val="3827628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AFB7-9E6F-124D-A6D6-5407D6CFE7C4}"/>
              </a:ext>
            </a:extLst>
          </p:cNvPr>
          <p:cNvSpPr>
            <a:spLocks noGrp="1"/>
          </p:cNvSpPr>
          <p:nvPr>
            <p:ph type="title"/>
          </p:nvPr>
        </p:nvSpPr>
        <p:spPr/>
        <p:txBody>
          <a:bodyPr/>
          <a:lstStyle/>
          <a:p>
            <a:r>
              <a:rPr lang="en-US" dirty="0"/>
              <a:t>Deep modules: Example Linux I/O</a:t>
            </a:r>
          </a:p>
        </p:txBody>
      </p:sp>
      <p:sp>
        <p:nvSpPr>
          <p:cNvPr id="3" name="Content Placeholder 2">
            <a:extLst>
              <a:ext uri="{FF2B5EF4-FFF2-40B4-BE49-F238E27FC236}">
                <a16:creationId xmlns:a16="http://schemas.microsoft.com/office/drawing/2014/main" id="{B7E9BA63-8DD1-45C9-1434-5FC8E3BC54E3}"/>
              </a:ext>
            </a:extLst>
          </p:cNvPr>
          <p:cNvSpPr>
            <a:spLocks noGrp="1"/>
          </p:cNvSpPr>
          <p:nvPr>
            <p:ph sz="half" idx="1"/>
          </p:nvPr>
        </p:nvSpPr>
        <p:spPr/>
        <p:txBody>
          <a:bodyPr vert="horz" lIns="91440" tIns="45720" rIns="91440" bIns="45720" rtlCol="0" anchor="t">
            <a:normAutofit fontScale="77500" lnSpcReduction="20000"/>
          </a:bodyPr>
          <a:lstStyle/>
          <a:p>
            <a:pPr marL="0" indent="0">
              <a:buNone/>
            </a:pPr>
            <a:r>
              <a:rPr lang="en-US" sz="1200" b="1" dirty="0">
                <a:solidFill>
                  <a:srgbClr val="502000"/>
                </a:solidFill>
                <a:latin typeface="Consolas"/>
              </a:rPr>
              <a:t>int open(const char *</a:t>
            </a:r>
            <a:r>
              <a:rPr lang="en-US" sz="1200" i="1" dirty="0">
                <a:solidFill>
                  <a:srgbClr val="006000"/>
                </a:solidFill>
                <a:latin typeface="Consolas"/>
              </a:rPr>
              <a:t>pathname</a:t>
            </a:r>
            <a:r>
              <a:rPr lang="en-US" sz="1200" b="1" dirty="0">
                <a:solidFill>
                  <a:srgbClr val="502000"/>
                </a:solidFill>
                <a:latin typeface="Consolas"/>
              </a:rPr>
              <a:t>, int </a:t>
            </a:r>
            <a:r>
              <a:rPr lang="en-US" sz="1200" i="1" dirty="0">
                <a:solidFill>
                  <a:srgbClr val="006000"/>
                </a:solidFill>
                <a:latin typeface="Consolas"/>
              </a:rPr>
              <a:t>flags</a:t>
            </a:r>
            <a:r>
              <a:rPr lang="en-US" sz="1200" b="1" dirty="0">
                <a:solidFill>
                  <a:srgbClr val="502000"/>
                </a:solidFill>
                <a:latin typeface="Consolas"/>
              </a:rPr>
              <a:t>,</a:t>
            </a:r>
            <a:r>
              <a:rPr lang="en-US" sz="1200" dirty="0">
                <a:solidFill>
                  <a:srgbClr val="181818"/>
                </a:solidFill>
                <a:latin typeface="Consolas"/>
              </a:rPr>
              <a:t> </a:t>
            </a:r>
            <a:r>
              <a:rPr lang="en-US" sz="1200" b="1" dirty="0" err="1">
                <a:solidFill>
                  <a:srgbClr val="502000"/>
                </a:solidFill>
                <a:latin typeface="Consolas"/>
              </a:rPr>
              <a:t>mode_t</a:t>
            </a:r>
            <a:r>
              <a:rPr lang="en-US" sz="1200" b="1" dirty="0">
                <a:solidFill>
                  <a:srgbClr val="502000"/>
                </a:solidFill>
                <a:latin typeface="Consolas"/>
              </a:rPr>
              <a:t> </a:t>
            </a:r>
            <a:r>
              <a:rPr lang="en-US" sz="1200" i="1" dirty="0">
                <a:solidFill>
                  <a:srgbClr val="006000"/>
                </a:solidFill>
                <a:latin typeface="Consolas"/>
              </a:rPr>
              <a:t>mode</a:t>
            </a:r>
            <a:r>
              <a:rPr lang="en-US" sz="1200" b="1" dirty="0">
                <a:solidFill>
                  <a:srgbClr val="502000"/>
                </a:solidFill>
                <a:latin typeface="Consolas"/>
              </a:rPr>
              <a:t>);</a:t>
            </a:r>
          </a:p>
          <a:p>
            <a:pPr marL="0" indent="0">
              <a:buNone/>
            </a:pPr>
            <a:r>
              <a:rPr lang="en-US" sz="1200" b="1" dirty="0" err="1">
                <a:solidFill>
                  <a:srgbClr val="502000"/>
                </a:solidFill>
                <a:latin typeface="Consolas"/>
              </a:rPr>
              <a:t>ssize_t</a:t>
            </a:r>
            <a:r>
              <a:rPr lang="en-US" sz="1200" b="1" dirty="0">
                <a:solidFill>
                  <a:srgbClr val="502000"/>
                </a:solidFill>
                <a:latin typeface="Consolas"/>
              </a:rPr>
              <a:t> read(int </a:t>
            </a:r>
            <a:r>
              <a:rPr lang="en-US" sz="1200" i="1" dirty="0" err="1">
                <a:solidFill>
                  <a:srgbClr val="006000"/>
                </a:solidFill>
                <a:latin typeface="Consolas"/>
              </a:rPr>
              <a:t>fd</a:t>
            </a:r>
            <a:r>
              <a:rPr lang="en-US" sz="1200" b="1" dirty="0">
                <a:solidFill>
                  <a:srgbClr val="502000"/>
                </a:solidFill>
                <a:latin typeface="Consolas"/>
              </a:rPr>
              <a:t>, void </a:t>
            </a:r>
            <a:r>
              <a:rPr lang="en-US" sz="1200" i="1" dirty="0" err="1">
                <a:solidFill>
                  <a:srgbClr val="006000"/>
                </a:solidFill>
                <a:latin typeface="Consolas"/>
              </a:rPr>
              <a:t>buf</a:t>
            </a:r>
            <a:r>
              <a:rPr lang="en-US" sz="1200" b="1" dirty="0">
                <a:solidFill>
                  <a:srgbClr val="502000"/>
                </a:solidFill>
                <a:latin typeface="Consolas"/>
              </a:rPr>
              <a:t>, </a:t>
            </a:r>
            <a:r>
              <a:rPr lang="en-US" sz="1200" b="1" dirty="0" err="1">
                <a:solidFill>
                  <a:srgbClr val="502000"/>
                </a:solidFill>
                <a:latin typeface="Consolas"/>
              </a:rPr>
              <a:t>size_t</a:t>
            </a:r>
            <a:r>
              <a:rPr lang="en-US" sz="1200" b="1" dirty="0">
                <a:solidFill>
                  <a:srgbClr val="502000"/>
                </a:solidFill>
                <a:latin typeface="Consolas"/>
              </a:rPr>
              <a:t> </a:t>
            </a:r>
            <a:r>
              <a:rPr lang="en-US" sz="1200" i="1" dirty="0">
                <a:solidFill>
                  <a:srgbClr val="006000"/>
                </a:solidFill>
                <a:latin typeface="Consolas"/>
              </a:rPr>
              <a:t>count</a:t>
            </a:r>
            <a:r>
              <a:rPr lang="en-US" sz="1200" b="1" dirty="0">
                <a:solidFill>
                  <a:srgbClr val="502000"/>
                </a:solidFill>
                <a:latin typeface="Consolas"/>
              </a:rPr>
              <a:t>);</a:t>
            </a:r>
          </a:p>
          <a:p>
            <a:pPr marL="0" indent="0">
              <a:buNone/>
            </a:pPr>
            <a:r>
              <a:rPr lang="en-US" sz="1200" b="1" dirty="0" err="1">
                <a:solidFill>
                  <a:srgbClr val="502000"/>
                </a:solidFill>
                <a:latin typeface="Consolas"/>
              </a:rPr>
              <a:t>ssize_t</a:t>
            </a:r>
            <a:r>
              <a:rPr lang="en-US" sz="1200" b="1" dirty="0">
                <a:solidFill>
                  <a:srgbClr val="502000"/>
                </a:solidFill>
                <a:latin typeface="Consolas"/>
              </a:rPr>
              <a:t> write(int </a:t>
            </a:r>
            <a:r>
              <a:rPr lang="en-US" sz="1200" i="1" dirty="0" err="1">
                <a:solidFill>
                  <a:srgbClr val="006000"/>
                </a:solidFill>
                <a:latin typeface="Consolas"/>
              </a:rPr>
              <a:t>fd</a:t>
            </a:r>
            <a:r>
              <a:rPr lang="en-US" sz="1200" b="1" dirty="0">
                <a:solidFill>
                  <a:srgbClr val="502000"/>
                </a:solidFill>
                <a:latin typeface="Consolas"/>
              </a:rPr>
              <a:t>, const void </a:t>
            </a:r>
            <a:r>
              <a:rPr lang="en-US" sz="1200" i="1" dirty="0" err="1">
                <a:solidFill>
                  <a:srgbClr val="006000"/>
                </a:solidFill>
                <a:latin typeface="Consolas"/>
              </a:rPr>
              <a:t>buf</a:t>
            </a:r>
            <a:r>
              <a:rPr lang="en-US" sz="1200" b="1" dirty="0">
                <a:solidFill>
                  <a:srgbClr val="502000"/>
                </a:solidFill>
                <a:latin typeface="Consolas"/>
              </a:rPr>
              <a:t>, </a:t>
            </a:r>
            <a:r>
              <a:rPr lang="en-US" sz="1200" b="1" dirty="0" err="1">
                <a:solidFill>
                  <a:srgbClr val="502000"/>
                </a:solidFill>
                <a:latin typeface="Consolas"/>
              </a:rPr>
              <a:t>size_t</a:t>
            </a:r>
            <a:r>
              <a:rPr lang="en-US" sz="1200" b="1" dirty="0">
                <a:solidFill>
                  <a:srgbClr val="502000"/>
                </a:solidFill>
                <a:latin typeface="Consolas"/>
              </a:rPr>
              <a:t> </a:t>
            </a:r>
            <a:r>
              <a:rPr lang="en-US" sz="1200" i="1" dirty="0">
                <a:solidFill>
                  <a:srgbClr val="006000"/>
                </a:solidFill>
                <a:latin typeface="Consolas"/>
              </a:rPr>
              <a:t>count</a:t>
            </a:r>
            <a:r>
              <a:rPr lang="en-US" sz="1200" b="1" dirty="0">
                <a:solidFill>
                  <a:srgbClr val="502000"/>
                </a:solidFill>
                <a:latin typeface="Consolas"/>
              </a:rPr>
              <a:t>);</a:t>
            </a:r>
          </a:p>
          <a:p>
            <a:pPr marL="0" indent="0">
              <a:buNone/>
            </a:pPr>
            <a:r>
              <a:rPr lang="en-US" sz="1200" b="1" dirty="0" err="1">
                <a:solidFill>
                  <a:srgbClr val="502000"/>
                </a:solidFill>
                <a:latin typeface="Consolas"/>
              </a:rPr>
              <a:t>off_t</a:t>
            </a:r>
            <a:r>
              <a:rPr lang="en-US" sz="1200" b="1" dirty="0">
                <a:solidFill>
                  <a:srgbClr val="502000"/>
                </a:solidFill>
                <a:latin typeface="Consolas"/>
              </a:rPr>
              <a:t> </a:t>
            </a:r>
            <a:r>
              <a:rPr lang="en-US" sz="1200" b="1" dirty="0" err="1">
                <a:solidFill>
                  <a:srgbClr val="502000"/>
                </a:solidFill>
                <a:latin typeface="Consolas"/>
              </a:rPr>
              <a:t>lseek</a:t>
            </a:r>
            <a:r>
              <a:rPr lang="en-US" sz="1200" b="1" dirty="0">
                <a:solidFill>
                  <a:srgbClr val="502000"/>
                </a:solidFill>
                <a:latin typeface="Consolas"/>
              </a:rPr>
              <a:t>(int </a:t>
            </a:r>
            <a:r>
              <a:rPr lang="en-US" sz="1200" i="1" dirty="0" err="1">
                <a:solidFill>
                  <a:srgbClr val="006000"/>
                </a:solidFill>
                <a:latin typeface="Consolas"/>
              </a:rPr>
              <a:t>fd</a:t>
            </a:r>
            <a:r>
              <a:rPr lang="en-US" sz="1200" b="1" dirty="0">
                <a:solidFill>
                  <a:srgbClr val="502000"/>
                </a:solidFill>
                <a:latin typeface="Consolas"/>
              </a:rPr>
              <a:t>, </a:t>
            </a:r>
            <a:r>
              <a:rPr lang="en-US" sz="1200" b="1" dirty="0" err="1">
                <a:solidFill>
                  <a:srgbClr val="502000"/>
                </a:solidFill>
                <a:latin typeface="Consolas"/>
              </a:rPr>
              <a:t>off_t</a:t>
            </a:r>
            <a:r>
              <a:rPr lang="en-US" sz="1200" b="1" dirty="0">
                <a:solidFill>
                  <a:srgbClr val="502000"/>
                </a:solidFill>
                <a:latin typeface="Consolas"/>
              </a:rPr>
              <a:t> </a:t>
            </a:r>
            <a:r>
              <a:rPr lang="en-US" sz="1200" i="1" dirty="0">
                <a:solidFill>
                  <a:srgbClr val="006000"/>
                </a:solidFill>
                <a:latin typeface="Consolas"/>
              </a:rPr>
              <a:t>offset</a:t>
            </a:r>
            <a:r>
              <a:rPr lang="en-US" sz="1200" b="1" dirty="0">
                <a:solidFill>
                  <a:srgbClr val="502000"/>
                </a:solidFill>
                <a:latin typeface="Consolas"/>
              </a:rPr>
              <a:t>, int </a:t>
            </a:r>
            <a:r>
              <a:rPr lang="en-US" sz="1200" i="1" dirty="0">
                <a:solidFill>
                  <a:srgbClr val="006000"/>
                </a:solidFill>
                <a:latin typeface="Consolas"/>
              </a:rPr>
              <a:t>whence</a:t>
            </a:r>
            <a:r>
              <a:rPr lang="en-US" sz="1200" b="1" dirty="0">
                <a:solidFill>
                  <a:srgbClr val="502000"/>
                </a:solidFill>
                <a:latin typeface="Consolas"/>
              </a:rPr>
              <a:t>);</a:t>
            </a:r>
            <a:endParaRPr lang="en-US" dirty="0"/>
          </a:p>
          <a:p>
            <a:pPr marL="0" indent="0">
              <a:buNone/>
            </a:pPr>
            <a:r>
              <a:rPr lang="en-US" sz="1200" b="1" dirty="0">
                <a:solidFill>
                  <a:srgbClr val="502000"/>
                </a:solidFill>
                <a:latin typeface="Consolas"/>
              </a:rPr>
              <a:t>int close(int </a:t>
            </a:r>
            <a:r>
              <a:rPr lang="en-US" sz="1200" i="1" dirty="0" err="1">
                <a:solidFill>
                  <a:srgbClr val="006000"/>
                </a:solidFill>
                <a:latin typeface="Consolas"/>
              </a:rPr>
              <a:t>fd</a:t>
            </a:r>
            <a:r>
              <a:rPr lang="en-US" sz="1200" b="1" dirty="0">
                <a:solidFill>
                  <a:srgbClr val="502000"/>
                </a:solidFill>
                <a:latin typeface="Consolas"/>
              </a:rPr>
              <a:t>);</a:t>
            </a:r>
            <a:endParaRPr lang="en-US" dirty="0"/>
          </a:p>
        </p:txBody>
      </p:sp>
      <p:sp>
        <p:nvSpPr>
          <p:cNvPr id="4" name="Content Placeholder 3">
            <a:extLst>
              <a:ext uri="{FF2B5EF4-FFF2-40B4-BE49-F238E27FC236}">
                <a16:creationId xmlns:a16="http://schemas.microsoft.com/office/drawing/2014/main" id="{9C875D6B-9D21-463F-83FE-4501081CD5BC}"/>
              </a:ext>
            </a:extLst>
          </p:cNvPr>
          <p:cNvSpPr>
            <a:spLocks noGrp="1"/>
          </p:cNvSpPr>
          <p:nvPr>
            <p:ph sz="half" idx="2"/>
          </p:nvPr>
        </p:nvSpPr>
        <p:spPr/>
        <p:txBody>
          <a:bodyPr vert="horz" lIns="91440" tIns="45720" rIns="91440" bIns="45720" rtlCol="0" anchor="t">
            <a:normAutofit fontScale="77500" lnSpcReduction="20000"/>
          </a:bodyPr>
          <a:lstStyle/>
          <a:p>
            <a:r>
              <a:rPr lang="en-US"/>
              <a:t>How are files represented on disk to allow for efficient access?</a:t>
            </a:r>
          </a:p>
          <a:p>
            <a:r>
              <a:rPr lang="en-US"/>
              <a:t>How are directories stored, and how are hierarchical path names processed to find the files they refer to?</a:t>
            </a:r>
          </a:p>
          <a:p>
            <a:r>
              <a:rPr lang="en-US"/>
              <a:t>How are permissions enforced?</a:t>
            </a:r>
          </a:p>
          <a:p>
            <a:r>
              <a:rPr lang="en-US"/>
              <a:t>How are file accesses implemented?</a:t>
            </a:r>
          </a:p>
          <a:p>
            <a:r>
              <a:rPr lang="en-US"/>
              <a:t>How is concurrent access implemented?</a:t>
            </a:r>
          </a:p>
          <a:p>
            <a:r>
              <a:rPr lang="en-US"/>
              <a:t>How are recent files cached in memory?</a:t>
            </a:r>
          </a:p>
          <a:p>
            <a:r>
              <a:rPr lang="en-US"/>
              <a:t>How can a variety of storage devices be incorporated into a single file system?</a:t>
            </a:r>
          </a:p>
          <a:p>
            <a:r>
              <a:rPr lang="en-US"/>
              <a:t>...</a:t>
            </a:r>
          </a:p>
        </p:txBody>
      </p:sp>
    </p:spTree>
    <p:extLst>
      <p:ext uri="{BB962C8B-B14F-4D97-AF65-F5344CB8AC3E}">
        <p14:creationId xmlns:p14="http://schemas.microsoft.com/office/powerpoint/2010/main" val="3015634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04F5-5313-9D93-2407-149A7EA0787F}"/>
              </a:ext>
            </a:extLst>
          </p:cNvPr>
          <p:cNvSpPr>
            <a:spLocks noGrp="1"/>
          </p:cNvSpPr>
          <p:nvPr>
            <p:ph type="title"/>
          </p:nvPr>
        </p:nvSpPr>
        <p:spPr/>
        <p:txBody>
          <a:bodyPr/>
          <a:lstStyle/>
          <a:p>
            <a:r>
              <a:rPr lang="en-US" dirty="0"/>
              <a:t>Homework: Problem-K 1/4</a:t>
            </a:r>
          </a:p>
        </p:txBody>
      </p:sp>
      <p:sp>
        <p:nvSpPr>
          <p:cNvPr id="3" name="Content Placeholder 2">
            <a:extLst>
              <a:ext uri="{FF2B5EF4-FFF2-40B4-BE49-F238E27FC236}">
                <a16:creationId xmlns:a16="http://schemas.microsoft.com/office/drawing/2014/main" id="{64EFDB42-66BF-B35D-1201-C3D86CF5F080}"/>
              </a:ext>
            </a:extLst>
          </p:cNvPr>
          <p:cNvSpPr>
            <a:spLocks noGrp="1"/>
          </p:cNvSpPr>
          <p:nvPr>
            <p:ph sz="half" idx="1"/>
          </p:nvPr>
        </p:nvSpPr>
        <p:spPr>
          <a:xfrm>
            <a:off x="838200" y="1825625"/>
            <a:ext cx="10515600" cy="4351338"/>
          </a:xfrm>
        </p:spPr>
        <p:txBody>
          <a:bodyPr>
            <a:normAutofit lnSpcReduction="10000"/>
          </a:bodyPr>
          <a:lstStyle/>
          <a:p>
            <a:r>
              <a:rPr lang="en-US" dirty="0"/>
              <a:t>Need to implement a simple spreadsheet program running from the command line. It should be able to process table cells similarly as it’s more advanced counterparts, but with a simplified expression syntax. Each cell can contain:</a:t>
            </a:r>
          </a:p>
          <a:p>
            <a:pPr lvl="1"/>
            <a:r>
              <a:rPr lang="en-US" dirty="0"/>
              <a:t>Nothing</a:t>
            </a:r>
          </a:p>
          <a:p>
            <a:pPr lvl="1"/>
            <a:r>
              <a:rPr lang="en-US" dirty="0"/>
              <a:t>A non-negative integer</a:t>
            </a:r>
          </a:p>
          <a:p>
            <a:pPr lvl="1"/>
            <a:r>
              <a:rPr lang="en-US" dirty="0"/>
              <a:t>Text strings that start with the character '</a:t>
            </a:r>
          </a:p>
          <a:p>
            <a:pPr lvl="1"/>
            <a:r>
              <a:rPr lang="en-US" dirty="0"/>
              <a:t>Expression strings that start with the character = and can contain non-negative integers, cell references, and simple arithmetic expressions.</a:t>
            </a:r>
          </a:p>
          <a:p>
            <a:pPr lvl="1"/>
            <a:r>
              <a:rPr lang="en-US" dirty="0"/>
              <a:t>Parentheses are prohibited, and all operations have the same precedence.</a:t>
            </a:r>
          </a:p>
          <a:p>
            <a:pPr lvl="1"/>
            <a:r>
              <a:rPr lang="en-US" dirty="0"/>
              <a:t>Cell references consist of a single Latin letter followed by a digit.</a:t>
            </a:r>
          </a:p>
          <a:p>
            <a:endParaRPr lang="en-US" dirty="0"/>
          </a:p>
        </p:txBody>
      </p:sp>
    </p:spTree>
    <p:extLst>
      <p:ext uri="{BB962C8B-B14F-4D97-AF65-F5344CB8AC3E}">
        <p14:creationId xmlns:p14="http://schemas.microsoft.com/office/powerpoint/2010/main" val="1751722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4913E1-40C1-8B0C-344E-F1D0AE4224BD}"/>
              </a:ext>
            </a:extLst>
          </p:cNvPr>
          <p:cNvSpPr>
            <a:spLocks noGrp="1"/>
          </p:cNvSpPr>
          <p:nvPr>
            <p:ph idx="1"/>
          </p:nvPr>
        </p:nvSpPr>
        <p:spPr/>
        <p:txBody>
          <a:bodyPr/>
          <a:lstStyle/>
          <a:p>
            <a:r>
              <a:rPr lang="en-US" dirty="0"/>
              <a:t>These constraints are introduced to simplify the parsing of expressions, as expression parsing is not the main part of the problem. You can safely rely on these constraints. Here is the grammar for the cell content:</a:t>
            </a:r>
          </a:p>
          <a:p>
            <a:pPr marL="457200" lvl="1" indent="0">
              <a:buNone/>
            </a:pPr>
            <a:r>
              <a:rPr lang="en-US" dirty="0"/>
              <a:t>expression ::= '=' term {operation term}*</a:t>
            </a:r>
          </a:p>
          <a:p>
            <a:pPr marL="457200" lvl="1" indent="0">
              <a:buNone/>
            </a:pPr>
            <a:r>
              <a:rPr lang="en-US" dirty="0"/>
              <a:t>term ::= </a:t>
            </a:r>
            <a:r>
              <a:rPr lang="en-US" dirty="0" err="1"/>
              <a:t>cell_reference</a:t>
            </a:r>
            <a:r>
              <a:rPr lang="en-US" dirty="0"/>
              <a:t> | </a:t>
            </a:r>
            <a:r>
              <a:rPr lang="en-US" dirty="0" err="1"/>
              <a:t>nonnegative_number</a:t>
            </a:r>
            <a:endParaRPr lang="en-US" dirty="0"/>
          </a:p>
          <a:p>
            <a:pPr marL="457200" lvl="1" indent="0">
              <a:buNone/>
            </a:pPr>
            <a:r>
              <a:rPr lang="en-US" dirty="0" err="1"/>
              <a:t>cell_reference</a:t>
            </a:r>
            <a:r>
              <a:rPr lang="en-US" dirty="0"/>
              <a:t> ::= [A-Za-z][0-9]</a:t>
            </a:r>
          </a:p>
          <a:p>
            <a:pPr marL="457200" lvl="1" indent="0">
              <a:buNone/>
            </a:pPr>
            <a:r>
              <a:rPr lang="en-US" dirty="0"/>
              <a:t>operation ::= '+' | '-' | '*' | '/'</a:t>
            </a:r>
          </a:p>
          <a:p>
            <a:pPr marL="457200" lvl="1" indent="0">
              <a:buNone/>
            </a:pPr>
            <a:r>
              <a:rPr lang="en-US" dirty="0"/>
              <a:t>text ::= '\'' {</a:t>
            </a:r>
            <a:r>
              <a:rPr lang="en-US" dirty="0" err="1"/>
              <a:t>printable_character</a:t>
            </a:r>
            <a:r>
              <a:rPr lang="en-US" dirty="0"/>
              <a:t>}</a:t>
            </a:r>
          </a:p>
          <a:p>
            <a:pPr marL="457200" lvl="1" indent="0">
              <a:buNone/>
            </a:pPr>
            <a:endParaRPr lang="en-US" dirty="0"/>
          </a:p>
          <a:p>
            <a:pPr marL="457200" lvl="1" indent="0">
              <a:buNone/>
            </a:pPr>
            <a:endParaRPr lang="en-US" dirty="0"/>
          </a:p>
        </p:txBody>
      </p:sp>
      <p:sp>
        <p:nvSpPr>
          <p:cNvPr id="4" name="Title 1">
            <a:extLst>
              <a:ext uri="{FF2B5EF4-FFF2-40B4-BE49-F238E27FC236}">
                <a16:creationId xmlns:a16="http://schemas.microsoft.com/office/drawing/2014/main" id="{B78B9154-A8C9-3FD6-FA8B-BA823F1A317E}"/>
              </a:ext>
            </a:extLst>
          </p:cNvPr>
          <p:cNvSpPr>
            <a:spLocks noGrp="1"/>
          </p:cNvSpPr>
          <p:nvPr>
            <p:ph type="title"/>
          </p:nvPr>
        </p:nvSpPr>
        <p:spPr>
          <a:xfrm>
            <a:off x="838200" y="365125"/>
            <a:ext cx="10515600" cy="1325563"/>
          </a:xfrm>
        </p:spPr>
        <p:txBody>
          <a:bodyPr/>
          <a:lstStyle/>
          <a:p>
            <a:r>
              <a:rPr lang="en-US" dirty="0"/>
              <a:t>Homework: Problem-K 2/4</a:t>
            </a:r>
          </a:p>
        </p:txBody>
      </p:sp>
    </p:spTree>
    <p:extLst>
      <p:ext uri="{BB962C8B-B14F-4D97-AF65-F5344CB8AC3E}">
        <p14:creationId xmlns:p14="http://schemas.microsoft.com/office/powerpoint/2010/main" val="3851057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DAF-7B17-D034-3836-7CDA5F4EE88E}"/>
              </a:ext>
            </a:extLst>
          </p:cNvPr>
          <p:cNvSpPr>
            <a:spLocks noGrp="1"/>
          </p:cNvSpPr>
          <p:nvPr>
            <p:ph type="title"/>
          </p:nvPr>
        </p:nvSpPr>
        <p:spPr/>
        <p:txBody>
          <a:bodyPr/>
          <a:lstStyle/>
          <a:p>
            <a:r>
              <a:rPr lang="en-US" dirty="0"/>
              <a:t>Homework: Problem-K 3/4</a:t>
            </a:r>
          </a:p>
        </p:txBody>
      </p:sp>
      <p:sp>
        <p:nvSpPr>
          <p:cNvPr id="3" name="Content Placeholder 2">
            <a:extLst>
              <a:ext uri="{FF2B5EF4-FFF2-40B4-BE49-F238E27FC236}">
                <a16:creationId xmlns:a16="http://schemas.microsoft.com/office/drawing/2014/main" id="{13E05062-96CC-F8A8-1F26-5D67DB1983E2}"/>
              </a:ext>
            </a:extLst>
          </p:cNvPr>
          <p:cNvSpPr>
            <a:spLocks noGrp="1"/>
          </p:cNvSpPr>
          <p:nvPr>
            <p:ph idx="1"/>
          </p:nvPr>
        </p:nvSpPr>
        <p:spPr/>
        <p:txBody>
          <a:bodyPr>
            <a:normAutofit lnSpcReduction="10000"/>
          </a:bodyPr>
          <a:lstStyle/>
          <a:p>
            <a:r>
              <a:rPr lang="en-US" dirty="0"/>
              <a:t>Processing procedure:</a:t>
            </a:r>
          </a:p>
          <a:p>
            <a:pPr lvl="1"/>
            <a:r>
              <a:rPr lang="en-US" dirty="0"/>
              <a:t>All expressions must be replaced with the computed result.</a:t>
            </a:r>
          </a:p>
          <a:p>
            <a:pPr lvl="1"/>
            <a:r>
              <a:rPr lang="en-US" dirty="0"/>
              <a:t>All calculations are performed using signed integer arithmetic.</a:t>
            </a:r>
          </a:p>
          <a:p>
            <a:pPr lvl="1"/>
            <a:r>
              <a:rPr lang="en-US" dirty="0"/>
              <a:t>Cells containing text should be evaluated as the corresponding text without the ' prefix.</a:t>
            </a:r>
          </a:p>
          <a:p>
            <a:pPr lvl="1"/>
            <a:r>
              <a:rPr lang="en-US" dirty="0"/>
              <a:t>Operations on text strings are prohibited.</a:t>
            </a:r>
          </a:p>
          <a:p>
            <a:pPr lvl="1"/>
            <a:r>
              <a:rPr lang="en-US" dirty="0"/>
              <a:t>In case of any formula computation error, the cell being computed should contain an error message starting with the '#' symbol. Use short, clear messages. There is no need to provide detailed error information in the output.</a:t>
            </a:r>
          </a:p>
          <a:p>
            <a:pPr lvl="1"/>
            <a:r>
              <a:rPr lang="en-US" dirty="0"/>
              <a:t>The program should only use standard libraries and classes and should not call external programs, libraries, or system components.</a:t>
            </a:r>
          </a:p>
          <a:p>
            <a:endParaRPr lang="en-US" dirty="0"/>
          </a:p>
        </p:txBody>
      </p:sp>
    </p:spTree>
    <p:extLst>
      <p:ext uri="{BB962C8B-B14F-4D97-AF65-F5344CB8AC3E}">
        <p14:creationId xmlns:p14="http://schemas.microsoft.com/office/powerpoint/2010/main" val="1450759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D7E0-2CF8-A02E-D2E9-4701DD0E1899}"/>
              </a:ext>
            </a:extLst>
          </p:cNvPr>
          <p:cNvSpPr>
            <a:spLocks noGrp="1"/>
          </p:cNvSpPr>
          <p:nvPr>
            <p:ph type="title"/>
          </p:nvPr>
        </p:nvSpPr>
        <p:spPr/>
        <p:txBody>
          <a:bodyPr/>
          <a:lstStyle/>
          <a:p>
            <a:r>
              <a:rPr lang="en-US" dirty="0"/>
              <a:t>Homework: Problem-K 4/4, I/O</a:t>
            </a:r>
          </a:p>
        </p:txBody>
      </p:sp>
      <p:sp>
        <p:nvSpPr>
          <p:cNvPr id="3" name="Content Placeholder 2">
            <a:extLst>
              <a:ext uri="{FF2B5EF4-FFF2-40B4-BE49-F238E27FC236}">
                <a16:creationId xmlns:a16="http://schemas.microsoft.com/office/drawing/2014/main" id="{96A44CC0-26FA-F575-F76D-4238C591323D}"/>
              </a:ext>
            </a:extLst>
          </p:cNvPr>
          <p:cNvSpPr>
            <a:spLocks noGrp="1"/>
          </p:cNvSpPr>
          <p:nvPr>
            <p:ph idx="1"/>
          </p:nvPr>
        </p:nvSpPr>
        <p:spPr/>
        <p:txBody>
          <a:bodyPr>
            <a:normAutofit lnSpcReduction="10000"/>
          </a:bodyPr>
          <a:lstStyle/>
          <a:p>
            <a:r>
              <a:rPr lang="en-US" dirty="0"/>
              <a:t>The program receives a description of the table with formulas from standard input, computes it, and prints the resulting table to standard output. The input data is represented as a table, where the elements of each row are separated by tabs. The first row contains a pair of numbers, separated by a tab — the height and width of the table, respectively. Then, rows with the table cells follow, in accordance with the grammar provided above.</a:t>
            </a:r>
          </a:p>
          <a:p>
            <a:r>
              <a:rPr lang="en-US" dirty="0"/>
              <a:t>The output should contain only the expected information, including error messages, and no other information should appear in the output, including welcome text. The output should be formatted according to the example provided below.</a:t>
            </a:r>
          </a:p>
        </p:txBody>
      </p:sp>
    </p:spTree>
    <p:extLst>
      <p:ext uri="{BB962C8B-B14F-4D97-AF65-F5344CB8AC3E}">
        <p14:creationId xmlns:p14="http://schemas.microsoft.com/office/powerpoint/2010/main" val="4085913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D855-1A6E-689B-F2C1-B280F469B52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FA6613B0-3B2C-0553-8F7A-E451EF292710}"/>
              </a:ext>
            </a:extLst>
          </p:cNvPr>
          <p:cNvSpPr>
            <a:spLocks noGrp="1"/>
          </p:cNvSpPr>
          <p:nvPr>
            <p:ph idx="1"/>
          </p:nvPr>
        </p:nvSpPr>
        <p:spPr/>
        <p:txBody>
          <a:bodyPr>
            <a:normAutofit lnSpcReduction="10000"/>
          </a:bodyPr>
          <a:lstStyle/>
          <a:p>
            <a:pPr marL="0" indent="0" rtl="0">
              <a:spcBef>
                <a:spcPts val="592"/>
              </a:spcBef>
              <a:spcAft>
                <a:spcPts val="0"/>
              </a:spcAft>
              <a:buNone/>
            </a:pPr>
            <a:r>
              <a:rPr lang="en-US" sz="1800" b="0" i="0" u="none" strike="noStrike" dirty="0">
                <a:solidFill>
                  <a:srgbClr val="000000"/>
                </a:solidFill>
                <a:effectLst/>
                <a:latin typeface="Calibri" panose="020F0502020204030204" pitchFamily="34" charset="0"/>
              </a:rPr>
              <a:t>Input:</a:t>
            </a:r>
            <a:endParaRPr lang="en-US" sz="1800" b="0" i="0" u="none" strike="noStrike" dirty="0">
              <a:solidFill>
                <a:srgbClr val="000000"/>
              </a:solidFill>
              <a:effectLst/>
              <a:latin typeface="Courier"/>
            </a:endParaRPr>
          </a:p>
          <a:p>
            <a:pPr marL="0" indent="0" rtl="0">
              <a:spcBef>
                <a:spcPts val="592"/>
              </a:spcBef>
              <a:spcAft>
                <a:spcPts val="0"/>
              </a:spcAft>
              <a:buNone/>
            </a:pPr>
            <a:r>
              <a:rPr lang="en-US" sz="1800" b="0" i="0" u="none" strike="noStrike" dirty="0">
                <a:solidFill>
                  <a:srgbClr val="000000"/>
                </a:solidFill>
                <a:effectLst/>
                <a:latin typeface="Courier"/>
              </a:rPr>
              <a:t>3 4 </a:t>
            </a:r>
            <a:endParaRPr lang="en-US" b="0" dirty="0">
              <a:effectLst/>
              <a:latin typeface="Courier"/>
            </a:endParaRPr>
          </a:p>
          <a:p>
            <a:pPr marL="0" indent="0" rtl="0" fontAlgn="base">
              <a:spcBef>
                <a:spcPts val="592"/>
              </a:spcBef>
              <a:spcAft>
                <a:spcPts val="0"/>
              </a:spcAft>
              <a:buNone/>
            </a:pPr>
            <a:r>
              <a:rPr lang="en-US" sz="1800" b="0" i="0" u="none" strike="noStrike">
                <a:solidFill>
                  <a:srgbClr val="000000"/>
                </a:solidFill>
                <a:effectLst/>
                <a:latin typeface="Courier"/>
              </a:rPr>
              <a:t>12	    </a:t>
            </a:r>
            <a:r>
              <a:rPr lang="en-US" sz="1800" b="0" i="0" u="none" strike="noStrike" dirty="0">
                <a:solidFill>
                  <a:srgbClr val="000000"/>
                </a:solidFill>
                <a:effectLst/>
                <a:latin typeface="Courier"/>
              </a:rPr>
              <a:t>	=C2 	3 	'Sample </a:t>
            </a:r>
          </a:p>
          <a:p>
            <a:pPr marL="0" indent="0" rtl="0">
              <a:spcBef>
                <a:spcPts val="592"/>
              </a:spcBef>
              <a:spcAft>
                <a:spcPts val="0"/>
              </a:spcAft>
              <a:buNone/>
            </a:pPr>
            <a:r>
              <a:rPr lang="en-US" sz="1800" b="0" i="0" u="none" strike="noStrike" dirty="0">
                <a:solidFill>
                  <a:srgbClr val="000000"/>
                </a:solidFill>
                <a:effectLst/>
                <a:latin typeface="Courier"/>
              </a:rPr>
              <a:t>=A1+B1*C1/5 	=A2*B1 =B3-C3	'Spread </a:t>
            </a:r>
            <a:endParaRPr lang="en-US" b="0" dirty="0">
              <a:effectLst/>
              <a:latin typeface="Courier"/>
            </a:endParaRPr>
          </a:p>
          <a:p>
            <a:pPr marL="0" indent="0" rtl="0">
              <a:spcBef>
                <a:spcPts val="592"/>
              </a:spcBef>
              <a:spcAft>
                <a:spcPts val="0"/>
              </a:spcAft>
              <a:buNone/>
            </a:pPr>
            <a:r>
              <a:rPr lang="en-US" sz="1800" b="0" i="0" u="none" strike="noStrike" dirty="0">
                <a:solidFill>
                  <a:srgbClr val="000000"/>
                </a:solidFill>
                <a:effectLst/>
                <a:latin typeface="Courier"/>
              </a:rPr>
              <a:t>'Test 		=4-3 	5 	'Sheet </a:t>
            </a:r>
          </a:p>
          <a:p>
            <a:pPr marL="0" indent="0" rtl="0">
              <a:spcBef>
                <a:spcPts val="592"/>
              </a:spcBef>
              <a:spcAft>
                <a:spcPts val="0"/>
              </a:spcAft>
              <a:buNone/>
            </a:pPr>
            <a:endParaRPr lang="en-US" sz="1800" dirty="0">
              <a:solidFill>
                <a:srgbClr val="000000"/>
              </a:solidFill>
              <a:latin typeface="Calibri" panose="020F0502020204030204" pitchFamily="34" charset="0"/>
            </a:endParaRPr>
          </a:p>
          <a:p>
            <a:pPr marL="0" indent="0" rtl="0">
              <a:spcBef>
                <a:spcPts val="592"/>
              </a:spcBef>
              <a:spcAft>
                <a:spcPts val="0"/>
              </a:spcAft>
              <a:buNone/>
            </a:pPr>
            <a:r>
              <a:rPr lang="en-US" sz="1800" b="0" i="0" u="none" strike="noStrike" dirty="0">
                <a:solidFill>
                  <a:srgbClr val="000000"/>
                </a:solidFill>
                <a:effectLst/>
                <a:latin typeface="Calibri" panose="020F0502020204030204" pitchFamily="34" charset="0"/>
              </a:rPr>
              <a:t>Expected output: </a:t>
            </a:r>
            <a:endParaRPr lang="en-US" b="0" dirty="0">
              <a:effectLst/>
            </a:endParaRPr>
          </a:p>
          <a:p>
            <a:pPr marL="0" indent="0" rtl="0">
              <a:spcBef>
                <a:spcPts val="592"/>
              </a:spcBef>
              <a:spcAft>
                <a:spcPts val="0"/>
              </a:spcAft>
              <a:buNone/>
            </a:pPr>
            <a:r>
              <a:rPr lang="en-US" sz="1800" b="0" i="0" u="none" strike="noStrike" dirty="0">
                <a:solidFill>
                  <a:srgbClr val="000000"/>
                </a:solidFill>
                <a:effectLst/>
                <a:latin typeface="Courier"/>
              </a:rPr>
              <a:t>12	-4 	3 	Sample </a:t>
            </a:r>
            <a:endParaRPr lang="en-US" b="0" dirty="0">
              <a:effectLst/>
              <a:latin typeface="Courier"/>
            </a:endParaRPr>
          </a:p>
          <a:p>
            <a:pPr marL="0" indent="0" rtl="0">
              <a:spcBef>
                <a:spcPts val="592"/>
              </a:spcBef>
              <a:spcAft>
                <a:spcPts val="0"/>
              </a:spcAft>
              <a:buNone/>
            </a:pPr>
            <a:r>
              <a:rPr lang="en-US" sz="1800" b="0" i="0" u="none" strike="noStrike" dirty="0">
                <a:solidFill>
                  <a:srgbClr val="000000"/>
                </a:solidFill>
                <a:effectLst/>
                <a:latin typeface="Courier"/>
              </a:rPr>
              <a:t>4 	-16 	-4 	Spread </a:t>
            </a:r>
            <a:endParaRPr lang="en-US" b="0" dirty="0">
              <a:effectLst/>
              <a:latin typeface="Courier"/>
            </a:endParaRPr>
          </a:p>
          <a:p>
            <a:pPr marL="0" indent="0" rtl="0">
              <a:spcBef>
                <a:spcPts val="592"/>
              </a:spcBef>
              <a:spcAft>
                <a:spcPts val="0"/>
              </a:spcAft>
              <a:buNone/>
            </a:pPr>
            <a:r>
              <a:rPr lang="en-US" sz="1800" b="0" i="0" u="none" strike="noStrike" dirty="0">
                <a:solidFill>
                  <a:srgbClr val="000000"/>
                </a:solidFill>
                <a:effectLst/>
                <a:latin typeface="Courier"/>
              </a:rPr>
              <a:t>Test 	1 	5 	Sheet</a:t>
            </a:r>
          </a:p>
          <a:p>
            <a:pPr marL="0" indent="0" rtl="0">
              <a:spcBef>
                <a:spcPts val="592"/>
              </a:spcBef>
              <a:spcAft>
                <a:spcPts val="0"/>
              </a:spcAft>
              <a:buNone/>
            </a:pPr>
            <a:endParaRPr lang="en-US" b="0" dirty="0">
              <a:effectLst/>
              <a:latin typeface="Courier"/>
            </a:endParaRPr>
          </a:p>
          <a:p>
            <a:pPr marL="0" indent="0" algn="ctr" rtl="0">
              <a:spcBef>
                <a:spcPts val="592"/>
              </a:spcBef>
              <a:spcAft>
                <a:spcPts val="0"/>
              </a:spcAft>
              <a:buNone/>
            </a:pPr>
            <a:r>
              <a:rPr lang="en-US" dirty="0">
                <a:latin typeface="Courier"/>
              </a:rPr>
              <a:t>Hints in the Discord will be provided if asked the right questions.</a:t>
            </a:r>
            <a:endParaRPr lang="en-US" b="0" dirty="0">
              <a:effectLst/>
              <a:latin typeface="Courier"/>
            </a:endParaRPr>
          </a:p>
        </p:txBody>
      </p:sp>
    </p:spTree>
    <p:extLst>
      <p:ext uri="{BB962C8B-B14F-4D97-AF65-F5344CB8AC3E}">
        <p14:creationId xmlns:p14="http://schemas.microsoft.com/office/powerpoint/2010/main" val="31679393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578141-3207-639E-64DE-872EE251558F}"/>
              </a:ext>
            </a:extLst>
          </p:cNvPr>
          <p:cNvSpPr>
            <a:spLocks noGrp="1"/>
          </p:cNvSpPr>
          <p:nvPr>
            <p:ph type="title"/>
          </p:nvPr>
        </p:nvSpPr>
        <p:spPr/>
        <p:txBody>
          <a:bodyPr/>
          <a:lstStyle/>
          <a:p>
            <a:r>
              <a:rPr lang="en-US" dirty="0"/>
              <a:t>BACKUP</a:t>
            </a:r>
          </a:p>
        </p:txBody>
      </p:sp>
      <p:sp>
        <p:nvSpPr>
          <p:cNvPr id="6" name="Text Placeholder 5">
            <a:extLst>
              <a:ext uri="{FF2B5EF4-FFF2-40B4-BE49-F238E27FC236}">
                <a16:creationId xmlns:a16="http://schemas.microsoft.com/office/drawing/2014/main" id="{049A2959-E48E-B45D-9182-7AB0A241C7F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3385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CD4D-B427-C4BE-E8C1-3BF08AF7D647}"/>
              </a:ext>
            </a:extLst>
          </p:cNvPr>
          <p:cNvSpPr>
            <a:spLocks noGrp="1"/>
          </p:cNvSpPr>
          <p:nvPr>
            <p:ph type="title"/>
          </p:nvPr>
        </p:nvSpPr>
        <p:spPr/>
        <p:txBody>
          <a:bodyPr/>
          <a:lstStyle/>
          <a:p>
            <a:r>
              <a:rPr lang="en-US" dirty="0"/>
              <a:t>Questions To Ask.</a:t>
            </a:r>
          </a:p>
        </p:txBody>
      </p:sp>
      <p:sp>
        <p:nvSpPr>
          <p:cNvPr id="3" name="Content Placeholder 2">
            <a:extLst>
              <a:ext uri="{FF2B5EF4-FFF2-40B4-BE49-F238E27FC236}">
                <a16:creationId xmlns:a16="http://schemas.microsoft.com/office/drawing/2014/main" id="{14D93436-A3D7-0E30-B620-9F465344C8CA}"/>
              </a:ext>
            </a:extLst>
          </p:cNvPr>
          <p:cNvSpPr>
            <a:spLocks noGrp="1"/>
          </p:cNvSpPr>
          <p:nvPr>
            <p:ph idx="1"/>
          </p:nvPr>
        </p:nvSpPr>
        <p:spPr/>
        <p:txBody>
          <a:bodyPr/>
          <a:lstStyle/>
          <a:p>
            <a:r>
              <a:rPr lang="en-US" dirty="0"/>
              <a:t>Why are we doing the project?         	Stakeholder Analysis </a:t>
            </a:r>
          </a:p>
          <a:p>
            <a:r>
              <a:rPr lang="en-US" dirty="0"/>
              <a:t>What must we achieve? 		Requirements Definition </a:t>
            </a:r>
          </a:p>
          <a:p>
            <a:r>
              <a:rPr lang="en-US" dirty="0"/>
              <a:t>How could we do it? 	 		Starting Design. </a:t>
            </a:r>
          </a:p>
          <a:p>
            <a:endParaRPr lang="en-US" dirty="0"/>
          </a:p>
          <a:p>
            <a:r>
              <a:rPr lang="en-US" dirty="0"/>
              <a:t>Oftentimes, there are many different ways!</a:t>
            </a:r>
          </a:p>
        </p:txBody>
      </p:sp>
      <p:sp>
        <p:nvSpPr>
          <p:cNvPr id="8" name="Arrow: Right 7">
            <a:extLst>
              <a:ext uri="{FF2B5EF4-FFF2-40B4-BE49-F238E27FC236}">
                <a16:creationId xmlns:a16="http://schemas.microsoft.com/office/drawing/2014/main" id="{273F9484-3A6A-D9E1-916A-1651C9947711}"/>
              </a:ext>
            </a:extLst>
          </p:cNvPr>
          <p:cNvSpPr/>
          <p:nvPr/>
        </p:nvSpPr>
        <p:spPr>
          <a:xfrm>
            <a:off x="5850169" y="1939079"/>
            <a:ext cx="491662" cy="26191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Arrow: Right 8">
            <a:extLst>
              <a:ext uri="{FF2B5EF4-FFF2-40B4-BE49-F238E27FC236}">
                <a16:creationId xmlns:a16="http://schemas.microsoft.com/office/drawing/2014/main" id="{EA597680-01C9-467F-12AD-A3811465700D}"/>
              </a:ext>
            </a:extLst>
          </p:cNvPr>
          <p:cNvSpPr/>
          <p:nvPr/>
        </p:nvSpPr>
        <p:spPr>
          <a:xfrm>
            <a:off x="5850169" y="2499666"/>
            <a:ext cx="491662" cy="26191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Arrow: Right 9">
            <a:extLst>
              <a:ext uri="{FF2B5EF4-FFF2-40B4-BE49-F238E27FC236}">
                <a16:creationId xmlns:a16="http://schemas.microsoft.com/office/drawing/2014/main" id="{0AC29546-F3E0-EFA2-53FA-2F67BC140733}"/>
              </a:ext>
            </a:extLst>
          </p:cNvPr>
          <p:cNvSpPr/>
          <p:nvPr/>
        </p:nvSpPr>
        <p:spPr>
          <a:xfrm>
            <a:off x="5850169" y="3012403"/>
            <a:ext cx="491662" cy="26191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8197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DFD27-4093-564C-D3B7-E0B94598D3BE}"/>
              </a:ext>
            </a:extLst>
          </p:cNvPr>
          <p:cNvSpPr>
            <a:spLocks noGrp="1"/>
          </p:cNvSpPr>
          <p:nvPr>
            <p:ph type="title"/>
          </p:nvPr>
        </p:nvSpPr>
        <p:spPr/>
        <p:txBody>
          <a:bodyPr/>
          <a:lstStyle/>
          <a:p>
            <a:r>
              <a:rPr lang="en-US" dirty="0"/>
              <a:t>Systems Engineering Phases</a:t>
            </a:r>
          </a:p>
        </p:txBody>
      </p:sp>
      <p:sp>
        <p:nvSpPr>
          <p:cNvPr id="3" name="Content Placeholder 2">
            <a:extLst>
              <a:ext uri="{FF2B5EF4-FFF2-40B4-BE49-F238E27FC236}">
                <a16:creationId xmlns:a16="http://schemas.microsoft.com/office/drawing/2014/main" id="{03F0EC12-E1BB-1ECC-9C54-633D189D469C}"/>
              </a:ext>
            </a:extLst>
          </p:cNvPr>
          <p:cNvSpPr>
            <a:spLocks noGrp="1"/>
          </p:cNvSpPr>
          <p:nvPr>
            <p:ph idx="1"/>
          </p:nvPr>
        </p:nvSpPr>
        <p:spPr>
          <a:xfrm>
            <a:off x="838200" y="5403690"/>
            <a:ext cx="10515600" cy="984641"/>
          </a:xfrm>
        </p:spPr>
        <p:txBody>
          <a:bodyPr>
            <a:noAutofit/>
          </a:bodyPr>
          <a:lstStyle/>
          <a:p>
            <a:pPr>
              <a:spcBef>
                <a:spcPts val="0"/>
              </a:spcBef>
            </a:pPr>
            <a:r>
              <a:rPr lang="en-US" dirty="0"/>
              <a:t>Early on ambiguity is high → reduce ambiguity → requirements </a:t>
            </a:r>
          </a:p>
          <a:p>
            <a:pPr>
              <a:spcBef>
                <a:spcPts val="0"/>
              </a:spcBef>
            </a:pPr>
            <a:r>
              <a:rPr lang="en-US" dirty="0"/>
              <a:t>Concepts are needed → focus creativity → concepts </a:t>
            </a:r>
          </a:p>
          <a:p>
            <a:pPr>
              <a:spcBef>
                <a:spcPts val="0"/>
              </a:spcBef>
            </a:pPr>
            <a:r>
              <a:rPr lang="en-US" dirty="0"/>
              <a:t>Complexity starts increasing → manage complexity → designs</a:t>
            </a:r>
          </a:p>
        </p:txBody>
      </p:sp>
      <p:pic>
        <p:nvPicPr>
          <p:cNvPr id="7" name="Picture 6">
            <a:extLst>
              <a:ext uri="{FF2B5EF4-FFF2-40B4-BE49-F238E27FC236}">
                <a16:creationId xmlns:a16="http://schemas.microsoft.com/office/drawing/2014/main" id="{AF765B69-3D69-8344-382B-1F031A88BFD7}"/>
              </a:ext>
            </a:extLst>
          </p:cNvPr>
          <p:cNvPicPr>
            <a:picLocks noChangeAspect="1"/>
          </p:cNvPicPr>
          <p:nvPr/>
        </p:nvPicPr>
        <p:blipFill>
          <a:blip r:embed="rId2"/>
          <a:stretch>
            <a:fillRect/>
          </a:stretch>
        </p:blipFill>
        <p:spPr>
          <a:xfrm>
            <a:off x="1463085" y="1349545"/>
            <a:ext cx="8686864" cy="3800503"/>
          </a:xfrm>
          <a:prstGeom prst="rect">
            <a:avLst/>
          </a:prstGeom>
        </p:spPr>
      </p:pic>
      <p:sp>
        <p:nvSpPr>
          <p:cNvPr id="8" name="TextBox 7">
            <a:extLst>
              <a:ext uri="{FF2B5EF4-FFF2-40B4-BE49-F238E27FC236}">
                <a16:creationId xmlns:a16="http://schemas.microsoft.com/office/drawing/2014/main" id="{D0B2C269-F5C1-59A3-6834-17BC1E3BC36F}"/>
              </a:ext>
            </a:extLst>
          </p:cNvPr>
          <p:cNvSpPr txBox="1"/>
          <p:nvPr/>
        </p:nvSpPr>
        <p:spPr>
          <a:xfrm>
            <a:off x="10090565" y="4930408"/>
            <a:ext cx="1165704" cy="261610"/>
          </a:xfrm>
          <a:prstGeom prst="rect">
            <a:avLst/>
          </a:prstGeom>
          <a:noFill/>
        </p:spPr>
        <p:txBody>
          <a:bodyPr wrap="none" rtlCol="0">
            <a:spAutoFit/>
          </a:bodyPr>
          <a:lstStyle/>
          <a:p>
            <a:r>
              <a:rPr lang="en-US" sz="1100" dirty="0"/>
              <a:t>NASA definition </a:t>
            </a:r>
          </a:p>
        </p:txBody>
      </p:sp>
    </p:spTree>
    <p:extLst>
      <p:ext uri="{BB962C8B-B14F-4D97-AF65-F5344CB8AC3E}">
        <p14:creationId xmlns:p14="http://schemas.microsoft.com/office/powerpoint/2010/main" val="53644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B491-E987-7A7E-7476-94F3140B28B8}"/>
              </a:ext>
            </a:extLst>
          </p:cNvPr>
          <p:cNvSpPr>
            <a:spLocks noGrp="1"/>
          </p:cNvSpPr>
          <p:nvPr>
            <p:ph type="title"/>
          </p:nvPr>
        </p:nvSpPr>
        <p:spPr/>
        <p:txBody>
          <a:bodyPr/>
          <a:lstStyle/>
          <a:p>
            <a:r>
              <a:rPr lang="en-US" dirty="0"/>
              <a:t>A Definition</a:t>
            </a:r>
          </a:p>
        </p:txBody>
      </p:sp>
      <p:sp>
        <p:nvSpPr>
          <p:cNvPr id="3" name="Content Placeholder 2">
            <a:extLst>
              <a:ext uri="{FF2B5EF4-FFF2-40B4-BE49-F238E27FC236}">
                <a16:creationId xmlns:a16="http://schemas.microsoft.com/office/drawing/2014/main" id="{49E1FF61-AC21-A753-B196-AF8F189E72D7}"/>
              </a:ext>
            </a:extLst>
          </p:cNvPr>
          <p:cNvSpPr>
            <a:spLocks noGrp="1"/>
          </p:cNvSpPr>
          <p:nvPr>
            <p:ph idx="1"/>
          </p:nvPr>
        </p:nvSpPr>
        <p:spPr/>
        <p:txBody>
          <a:bodyPr/>
          <a:lstStyle/>
          <a:p>
            <a:r>
              <a:rPr lang="en-US" dirty="0"/>
              <a:t>Architecture</a:t>
            </a:r>
            <a:r>
              <a:rPr lang="ru-RU" dirty="0"/>
              <a:t> (</a:t>
            </a:r>
            <a:r>
              <a:rPr lang="en-US" dirty="0"/>
              <a:t>Design)</a:t>
            </a:r>
          </a:p>
          <a:p>
            <a:pPr lvl="1"/>
            <a:r>
              <a:rPr lang="en-US" dirty="0"/>
              <a:t>The embodiment of </a:t>
            </a:r>
            <a:r>
              <a:rPr lang="en-US" b="1" dirty="0"/>
              <a:t>concept</a:t>
            </a:r>
            <a:r>
              <a:rPr lang="en-US" dirty="0"/>
              <a:t>, and the allocation of physical/informational </a:t>
            </a:r>
            <a:r>
              <a:rPr lang="en-US" b="1" dirty="0"/>
              <a:t>function</a:t>
            </a:r>
            <a:r>
              <a:rPr lang="en-US" dirty="0"/>
              <a:t> (process) to elements of </a:t>
            </a:r>
            <a:r>
              <a:rPr lang="en-US" b="1" dirty="0"/>
              <a:t>form</a:t>
            </a:r>
            <a:r>
              <a:rPr lang="en-US" dirty="0"/>
              <a:t> (objects) and definition of structural interfaces among the objects</a:t>
            </a:r>
          </a:p>
          <a:p>
            <a:pPr lvl="1"/>
            <a:endParaRPr lang="en-US" dirty="0"/>
          </a:p>
          <a:p>
            <a:r>
              <a:rPr lang="en-US" dirty="0"/>
              <a:t>Consists of: </a:t>
            </a:r>
          </a:p>
          <a:p>
            <a:pPr lvl="1"/>
            <a:r>
              <a:rPr lang="en-US" dirty="0"/>
              <a:t>Function </a:t>
            </a:r>
          </a:p>
          <a:p>
            <a:pPr lvl="1"/>
            <a:r>
              <a:rPr lang="en-US" dirty="0"/>
              <a:t>Related by Concept </a:t>
            </a:r>
          </a:p>
          <a:p>
            <a:pPr lvl="1"/>
            <a:r>
              <a:rPr lang="en-US" dirty="0"/>
              <a:t>To Form</a:t>
            </a:r>
          </a:p>
        </p:txBody>
      </p:sp>
      <p:pic>
        <p:nvPicPr>
          <p:cNvPr id="5" name="Picture 4">
            <a:extLst>
              <a:ext uri="{FF2B5EF4-FFF2-40B4-BE49-F238E27FC236}">
                <a16:creationId xmlns:a16="http://schemas.microsoft.com/office/drawing/2014/main" id="{E211EB12-D067-B47E-A320-CA4D5CEDBE2C}"/>
              </a:ext>
            </a:extLst>
          </p:cNvPr>
          <p:cNvPicPr>
            <a:picLocks noChangeAspect="1"/>
          </p:cNvPicPr>
          <p:nvPr/>
        </p:nvPicPr>
        <p:blipFill>
          <a:blip r:embed="rId2"/>
          <a:stretch>
            <a:fillRect/>
          </a:stretch>
        </p:blipFill>
        <p:spPr>
          <a:xfrm>
            <a:off x="6446764" y="3591228"/>
            <a:ext cx="2524143" cy="2009790"/>
          </a:xfrm>
          <a:prstGeom prst="rect">
            <a:avLst/>
          </a:prstGeom>
        </p:spPr>
      </p:pic>
    </p:spTree>
    <p:extLst>
      <p:ext uri="{BB962C8B-B14F-4D97-AF65-F5344CB8AC3E}">
        <p14:creationId xmlns:p14="http://schemas.microsoft.com/office/powerpoint/2010/main" val="852463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EA41-2D6D-7BAF-DBA4-56B2A1D3ABAA}"/>
              </a:ext>
            </a:extLst>
          </p:cNvPr>
          <p:cNvSpPr>
            <a:spLocks noGrp="1"/>
          </p:cNvSpPr>
          <p:nvPr>
            <p:ph type="title"/>
          </p:nvPr>
        </p:nvSpPr>
        <p:spPr/>
        <p:txBody>
          <a:bodyPr/>
          <a:lstStyle/>
          <a:p>
            <a:r>
              <a:rPr lang="en-US" dirty="0"/>
              <a:t>Architecture - Civil</a:t>
            </a:r>
          </a:p>
        </p:txBody>
      </p:sp>
      <p:sp>
        <p:nvSpPr>
          <p:cNvPr id="3" name="Content Placeholder 2">
            <a:extLst>
              <a:ext uri="{FF2B5EF4-FFF2-40B4-BE49-F238E27FC236}">
                <a16:creationId xmlns:a16="http://schemas.microsoft.com/office/drawing/2014/main" id="{B24F5B2F-CB9D-9ECF-6C83-DE883155BB1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695EA98-F72F-65DD-F60F-8FC685CF5DB3}"/>
              </a:ext>
            </a:extLst>
          </p:cNvPr>
          <p:cNvPicPr>
            <a:picLocks noChangeAspect="1"/>
          </p:cNvPicPr>
          <p:nvPr/>
        </p:nvPicPr>
        <p:blipFill>
          <a:blip r:embed="rId2"/>
          <a:stretch>
            <a:fillRect/>
          </a:stretch>
        </p:blipFill>
        <p:spPr>
          <a:xfrm>
            <a:off x="2308194" y="1466828"/>
            <a:ext cx="7293006" cy="5188313"/>
          </a:xfrm>
          <a:prstGeom prst="rect">
            <a:avLst/>
          </a:prstGeom>
        </p:spPr>
      </p:pic>
    </p:spTree>
    <p:extLst>
      <p:ext uri="{BB962C8B-B14F-4D97-AF65-F5344CB8AC3E}">
        <p14:creationId xmlns:p14="http://schemas.microsoft.com/office/powerpoint/2010/main" val="160237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13EC-8B59-A1E3-8A05-9CA4B3C152D1}"/>
              </a:ext>
            </a:extLst>
          </p:cNvPr>
          <p:cNvSpPr>
            <a:spLocks noGrp="1"/>
          </p:cNvSpPr>
          <p:nvPr>
            <p:ph type="title"/>
          </p:nvPr>
        </p:nvSpPr>
        <p:spPr/>
        <p:txBody>
          <a:bodyPr/>
          <a:lstStyle/>
          <a:p>
            <a:r>
              <a:rPr lang="en-US" dirty="0"/>
              <a:t>Architecture - Informational</a:t>
            </a:r>
          </a:p>
        </p:txBody>
      </p:sp>
      <p:sp>
        <p:nvSpPr>
          <p:cNvPr id="3" name="Content Placeholder 2">
            <a:extLst>
              <a:ext uri="{FF2B5EF4-FFF2-40B4-BE49-F238E27FC236}">
                <a16:creationId xmlns:a16="http://schemas.microsoft.com/office/drawing/2014/main" id="{AA484FC1-95AB-34DB-FEF6-2A1D9DE594CD}"/>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05C6C21-61D1-BF08-9C3A-E5C8821436FE}"/>
              </a:ext>
            </a:extLst>
          </p:cNvPr>
          <p:cNvPicPr>
            <a:picLocks noChangeAspect="1"/>
          </p:cNvPicPr>
          <p:nvPr/>
        </p:nvPicPr>
        <p:blipFill>
          <a:blip r:embed="rId2"/>
          <a:stretch>
            <a:fillRect/>
          </a:stretch>
        </p:blipFill>
        <p:spPr>
          <a:xfrm>
            <a:off x="1109630" y="1443037"/>
            <a:ext cx="10085420" cy="5279689"/>
          </a:xfrm>
          <a:prstGeom prst="rect">
            <a:avLst/>
          </a:prstGeom>
        </p:spPr>
      </p:pic>
    </p:spTree>
    <p:extLst>
      <p:ext uri="{BB962C8B-B14F-4D97-AF65-F5344CB8AC3E}">
        <p14:creationId xmlns:p14="http://schemas.microsoft.com/office/powerpoint/2010/main" val="1621163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6c98d88-e344-4ed4-8496-4ed7712e255d}" enabled="0" method="" siteId="{46c98d88-e344-4ed4-8496-4ed7712e255d}" removed="1"/>
</clbl:labelList>
</file>

<file path=docProps/app.xml><?xml version="1.0" encoding="utf-8"?>
<Properties xmlns="http://schemas.openxmlformats.org/officeDocument/2006/extended-properties" xmlns:vt="http://schemas.openxmlformats.org/officeDocument/2006/docPropsVTypes">
  <TotalTime>2414</TotalTime>
  <Words>2707</Words>
  <Application>Microsoft Office PowerPoint</Application>
  <PresentationFormat>Widescreen</PresentationFormat>
  <Paragraphs>291</Paragraphs>
  <Slides>46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Aptos</vt:lpstr>
      <vt:lpstr>Aptos Display</vt:lpstr>
      <vt:lpstr>Arial</vt:lpstr>
      <vt:lpstr>Calibri</vt:lpstr>
      <vt:lpstr>Cambria Math</vt:lpstr>
      <vt:lpstr>Consolas</vt:lpstr>
      <vt:lpstr>Courier</vt:lpstr>
      <vt:lpstr>Courier New</vt:lpstr>
      <vt:lpstr>Office Theme</vt:lpstr>
      <vt:lpstr>Principles of the Software Design</vt:lpstr>
      <vt:lpstr>Lecture 2</vt:lpstr>
      <vt:lpstr>Agenda</vt:lpstr>
      <vt:lpstr>Requirements and Design</vt:lpstr>
      <vt:lpstr>Questions To Ask.</vt:lpstr>
      <vt:lpstr>Systems Engineering Phases</vt:lpstr>
      <vt:lpstr>A Definition</vt:lpstr>
      <vt:lpstr>Architecture - Civil</vt:lpstr>
      <vt:lpstr>Architecture - Informational</vt:lpstr>
      <vt:lpstr>Architecture - Software</vt:lpstr>
      <vt:lpstr>Architecture – Software </vt:lpstr>
      <vt:lpstr>Design Sequence</vt:lpstr>
      <vt:lpstr>Concept</vt:lpstr>
      <vt:lpstr>Concept – Informal Definition</vt:lpstr>
      <vt:lpstr>Expressing Concept</vt:lpstr>
      <vt:lpstr>Concept - Formal Definition</vt:lpstr>
      <vt:lpstr>Value - A Formal Definition</vt:lpstr>
      <vt:lpstr>Reduce Ambiguity: Goal Identification</vt:lpstr>
      <vt:lpstr>Creativity : Concept</vt:lpstr>
      <vt:lpstr>Managing Complexity: Decomposition of Function and Form</vt:lpstr>
      <vt:lpstr>Form and Function - Cooler</vt:lpstr>
      <vt:lpstr>Design vs. Architecture</vt:lpstr>
      <vt:lpstr>Form and Function - Refrigerator</vt:lpstr>
      <vt:lpstr>Structure of Form - Refrigerator</vt:lpstr>
      <vt:lpstr>PowerPoint Presentation</vt:lpstr>
      <vt:lpstr>System Design: Git</vt:lpstr>
      <vt:lpstr>System Design: Git</vt:lpstr>
      <vt:lpstr>System Design: Git</vt:lpstr>
      <vt:lpstr>System Design: Git</vt:lpstr>
      <vt:lpstr>System Design: Git</vt:lpstr>
      <vt:lpstr>Summary of the Concepts and Design Intro</vt:lpstr>
      <vt:lpstr>Complexity definition</vt:lpstr>
      <vt:lpstr>Symptoms of complexity (remove)</vt:lpstr>
      <vt:lpstr>Causes of complexity (remove)</vt:lpstr>
      <vt:lpstr>Working code is not enough</vt:lpstr>
      <vt:lpstr>Modules should be deep</vt:lpstr>
      <vt:lpstr>Interfaces &amp; Abstractions</vt:lpstr>
      <vt:lpstr>Deep modules</vt:lpstr>
      <vt:lpstr>Shallow modules</vt:lpstr>
      <vt:lpstr>Deep modules: Example Linux I/O</vt:lpstr>
      <vt:lpstr>Homework: Problem-K 1/4</vt:lpstr>
      <vt:lpstr>Homework: Problem-K 2/4</vt:lpstr>
      <vt:lpstr>Homework: Problem-K 3/4</vt:lpstr>
      <vt:lpstr>Homework: Problem-K 4/4, I/O</vt:lpstr>
      <vt:lpstr>Example</vt:lpstr>
      <vt:lpstr>BACKUP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Melik-Adamyan, Areg</dc:creator>
  <cp:lastModifiedBy>Melik-Adamyan, Areg</cp:lastModifiedBy>
  <cp:revision>4</cp:revision>
  <dcterms:created xsi:type="dcterms:W3CDTF">2024-10-17T00:40:56Z</dcterms:created>
  <dcterms:modified xsi:type="dcterms:W3CDTF">2024-10-23T16:14:27Z</dcterms:modified>
</cp:coreProperties>
</file>